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48" r:id="rId2"/>
    <p:sldId id="320" r:id="rId3"/>
    <p:sldId id="353" r:id="rId4"/>
    <p:sldId id="334" r:id="rId5"/>
    <p:sldId id="339" r:id="rId6"/>
    <p:sldId id="337" r:id="rId7"/>
    <p:sldId id="338" r:id="rId8"/>
    <p:sldId id="344" r:id="rId9"/>
    <p:sldId id="294" r:id="rId10"/>
    <p:sldId id="332" r:id="rId11"/>
    <p:sldId id="350" r:id="rId12"/>
    <p:sldId id="340" r:id="rId13"/>
    <p:sldId id="351" r:id="rId14"/>
    <p:sldId id="336" r:id="rId15"/>
    <p:sldId id="325" r:id="rId16"/>
    <p:sldId id="34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9D9D9"/>
    <a:srgbClr val="DCE6F2"/>
    <a:srgbClr val="B5042B"/>
    <a:srgbClr val="DD3F5F"/>
    <a:srgbClr val="FB8FA2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6419"/>
  </p:normalViewPr>
  <p:slideViewPr>
    <p:cSldViewPr snapToGrid="0" showGuides="1">
      <p:cViewPr varScale="1">
        <p:scale>
          <a:sx n="88" d="100"/>
          <a:sy n="88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5A037-BCD1-4D52-A534-7861AB4DAC0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39E68-48CC-45C1-A51A-2ED1BA43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83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69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9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88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3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9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3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2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6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3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6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76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4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7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4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5400000" flipH="1">
            <a:off x="-661477" y="661479"/>
            <a:ext cx="3166270" cy="1843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2" r="43119"/>
          <a:stretch/>
        </p:blipFill>
        <p:spPr>
          <a:xfrm rot="16200000" flipH="1">
            <a:off x="9687209" y="4353208"/>
            <a:ext cx="3166270" cy="1843312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54996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6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.tif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05C6BE-880E-1941-9214-B3441261D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731B0F-4688-1243-B3E5-07820DD798BE}"/>
              </a:ext>
            </a:extLst>
          </p:cNvPr>
          <p:cNvSpPr txBox="1"/>
          <p:nvPr/>
        </p:nvSpPr>
        <p:spPr>
          <a:xfrm>
            <a:off x="-16213" y="4900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Best G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ame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n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hain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5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2913296" y="438128"/>
              <a:ext cx="3105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:TOKEN</a:t>
              </a:r>
              <a:endParaRPr lang="zh-CN" altLang="en-US" sz="3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Tokenomic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767F621-77D0-EA46-8010-D29BA231B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36627C-4E61-C14A-90F9-4D0C7797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77" y="1632129"/>
            <a:ext cx="8210297" cy="49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554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D7D3C95-5485-054D-A09D-ED6C95E3E125}"/>
              </a:ext>
            </a:extLst>
          </p:cNvPr>
          <p:cNvSpPr/>
          <p:nvPr/>
        </p:nvSpPr>
        <p:spPr>
          <a:xfrm>
            <a:off x="3543300" y="2855156"/>
            <a:ext cx="2011680" cy="4105714"/>
          </a:xfrm>
          <a:prstGeom prst="rect">
            <a:avLst/>
          </a:prstGeom>
          <a:solidFill>
            <a:srgbClr val="BFBFB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C6314D1-B315-C042-9B60-14A9D10F620B}"/>
              </a:ext>
            </a:extLst>
          </p:cNvPr>
          <p:cNvSpPr/>
          <p:nvPr/>
        </p:nvSpPr>
        <p:spPr>
          <a:xfrm>
            <a:off x="480060" y="3118827"/>
            <a:ext cx="176022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Players</a:t>
            </a:r>
          </a:p>
          <a:p>
            <a:pPr algn="ctr"/>
            <a:r>
              <a:rPr kumimoji="1" lang="en-US" altLang="zh-CN" dirty="0"/>
              <a:t>Power(NFT)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9B881DE-0196-794C-A4E7-EC2B77281CEB}"/>
              </a:ext>
            </a:extLst>
          </p:cNvPr>
          <p:cNvSpPr/>
          <p:nvPr/>
        </p:nvSpPr>
        <p:spPr>
          <a:xfrm>
            <a:off x="3702540" y="3145882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Fragments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C50DF0F-2415-0F4C-930E-FE2204ACEAC8}"/>
              </a:ext>
            </a:extLst>
          </p:cNvPr>
          <p:cNvSpPr/>
          <p:nvPr/>
        </p:nvSpPr>
        <p:spPr>
          <a:xfrm>
            <a:off x="3702540" y="4128863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Gems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8EF7118-7B4D-A14A-9C80-AB1CAD6DCFB7}"/>
              </a:ext>
            </a:extLst>
          </p:cNvPr>
          <p:cNvSpPr/>
          <p:nvPr/>
        </p:nvSpPr>
        <p:spPr>
          <a:xfrm>
            <a:off x="3713970" y="6094825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Tokens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DDA010E-5726-9C47-91B3-FE564A94C790}"/>
              </a:ext>
            </a:extLst>
          </p:cNvPr>
          <p:cNvSpPr/>
          <p:nvPr/>
        </p:nvSpPr>
        <p:spPr>
          <a:xfrm>
            <a:off x="3713970" y="5111844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Blade</a:t>
            </a:r>
          </a:p>
          <a:p>
            <a:pPr algn="ctr"/>
            <a:r>
              <a:rPr kumimoji="1" lang="en-US" altLang="zh-CN" dirty="0"/>
              <a:t>(First Kill)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F7CC90-649B-B043-A1A2-6E1A82DA19AB}"/>
              </a:ext>
            </a:extLst>
          </p:cNvPr>
          <p:cNvSpPr txBox="1"/>
          <p:nvPr/>
        </p:nvSpPr>
        <p:spPr>
          <a:xfrm>
            <a:off x="2453718" y="3057279"/>
            <a:ext cx="8570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PVP/PVE</a:t>
            </a:r>
            <a:endParaRPr kumimoji="1" lang="zh-CN" altLang="en-US" sz="15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6B757B-79B3-DB43-8323-E68EB9B3FF09}"/>
              </a:ext>
            </a:extLst>
          </p:cNvPr>
          <p:cNvSpPr txBox="1"/>
          <p:nvPr/>
        </p:nvSpPr>
        <p:spPr>
          <a:xfrm>
            <a:off x="2589285" y="3670099"/>
            <a:ext cx="582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TASK</a:t>
            </a:r>
            <a:endParaRPr kumimoji="1" lang="zh-CN" altLang="en-US" sz="15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F173ED0-A3E5-8547-B8A4-E18A67733447}"/>
              </a:ext>
            </a:extLst>
          </p:cNvPr>
          <p:cNvSpPr/>
          <p:nvPr/>
        </p:nvSpPr>
        <p:spPr>
          <a:xfrm>
            <a:off x="6569027" y="3130257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Pets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0B4D74C-EB4B-624F-AF0A-38BA19B1988E}"/>
              </a:ext>
            </a:extLst>
          </p:cNvPr>
          <p:cNvSpPr/>
          <p:nvPr/>
        </p:nvSpPr>
        <p:spPr>
          <a:xfrm>
            <a:off x="9099079" y="2542929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Farm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63DE1B-E907-C640-8DFC-6B38B4467858}"/>
              </a:ext>
            </a:extLst>
          </p:cNvPr>
          <p:cNvSpPr txBox="1"/>
          <p:nvPr/>
        </p:nvSpPr>
        <p:spPr>
          <a:xfrm>
            <a:off x="5554980" y="3011354"/>
            <a:ext cx="9130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Synthesis</a:t>
            </a:r>
            <a:endParaRPr kumimoji="1" lang="zh-CN" altLang="en-US" sz="15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39BEE4A-110F-8642-BD69-E1044E922ADE}"/>
              </a:ext>
            </a:extLst>
          </p:cNvPr>
          <p:cNvSpPr/>
          <p:nvPr/>
        </p:nvSpPr>
        <p:spPr>
          <a:xfrm>
            <a:off x="9145352" y="4038201"/>
            <a:ext cx="123063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Blade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01C2FA-CEFA-A747-9F15-5519E3ED8863}"/>
              </a:ext>
            </a:extLst>
          </p:cNvPr>
          <p:cNvSpPr txBox="1"/>
          <p:nvPr/>
        </p:nvSpPr>
        <p:spPr>
          <a:xfrm rot="1166697">
            <a:off x="7760303" y="4469649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Decompose</a:t>
            </a:r>
            <a:endParaRPr kumimoji="1" lang="zh-CN" altLang="en-US" sz="15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825332-054E-454F-84E2-76082EB7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42" y="5278717"/>
            <a:ext cx="398558" cy="398558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DA538D6C-E5E6-DE4B-A8D6-54917B166940}"/>
              </a:ext>
            </a:extLst>
          </p:cNvPr>
          <p:cNvSpPr/>
          <p:nvPr/>
        </p:nvSpPr>
        <p:spPr>
          <a:xfrm>
            <a:off x="6127073" y="6008131"/>
            <a:ext cx="2137397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NFT </a:t>
            </a:r>
            <a:r>
              <a:rPr kumimoji="1" lang="en-US" altLang="zh-CN" dirty="0" err="1"/>
              <a:t>MarketPlace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9CC9298-D816-0F46-A31F-46C2C385C62D}"/>
              </a:ext>
            </a:extLst>
          </p:cNvPr>
          <p:cNvSpPr/>
          <p:nvPr/>
        </p:nvSpPr>
        <p:spPr>
          <a:xfrm>
            <a:off x="2455545" y="3380444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40EF24B6-1B2F-E943-8634-D9E4DEB55B1A}"/>
              </a:ext>
            </a:extLst>
          </p:cNvPr>
          <p:cNvCxnSpPr>
            <a:cxnSpLocks/>
            <a:stCxn id="7" idx="1"/>
            <a:endCxn id="4" idx="2"/>
          </p:cNvCxnSpPr>
          <p:nvPr/>
        </p:nvCxnSpPr>
        <p:spPr>
          <a:xfrm rot="10800000">
            <a:off x="1360170" y="3804627"/>
            <a:ext cx="2342370" cy="66713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5469D20-A3F5-0C43-8F0F-849EFF4DE435}"/>
              </a:ext>
            </a:extLst>
          </p:cNvPr>
          <p:cNvSpPr txBox="1"/>
          <p:nvPr/>
        </p:nvSpPr>
        <p:spPr>
          <a:xfrm>
            <a:off x="1816018" y="4592515"/>
            <a:ext cx="13780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Power Increase</a:t>
            </a:r>
            <a:endParaRPr kumimoji="1" lang="zh-CN" altLang="en-US" sz="1500" dirty="0"/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00886F41-53C0-5B47-875B-507D7299A578}"/>
              </a:ext>
            </a:extLst>
          </p:cNvPr>
          <p:cNvSpPr/>
          <p:nvPr/>
        </p:nvSpPr>
        <p:spPr>
          <a:xfrm rot="20002293">
            <a:off x="7956912" y="3057279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CA0E4E-39EB-5444-9AD8-26655D03C5F0}"/>
              </a:ext>
            </a:extLst>
          </p:cNvPr>
          <p:cNvSpPr txBox="1"/>
          <p:nvPr/>
        </p:nvSpPr>
        <p:spPr>
          <a:xfrm>
            <a:off x="5635444" y="3685220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10/50/100</a:t>
            </a:r>
            <a:endParaRPr kumimoji="1" lang="zh-CN" altLang="en-US" sz="12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C63610EB-0F92-5F41-A0F7-DFBBE2D91BC2}"/>
              </a:ext>
            </a:extLst>
          </p:cNvPr>
          <p:cNvSpPr/>
          <p:nvPr/>
        </p:nvSpPr>
        <p:spPr>
          <a:xfrm>
            <a:off x="5604578" y="3380444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570EE39-C074-8040-9A2B-5846409CD971}"/>
              </a:ext>
            </a:extLst>
          </p:cNvPr>
          <p:cNvSpPr/>
          <p:nvPr/>
        </p:nvSpPr>
        <p:spPr>
          <a:xfrm rot="1163043">
            <a:off x="7961301" y="4095820"/>
            <a:ext cx="9853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BB5DC23A-DA85-E946-9338-2C5EB1CA58C6}"/>
              </a:ext>
            </a:extLst>
          </p:cNvPr>
          <p:cNvSpPr/>
          <p:nvPr/>
        </p:nvSpPr>
        <p:spPr>
          <a:xfrm rot="5400000">
            <a:off x="9377305" y="3513770"/>
            <a:ext cx="67417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F464CE-F2A2-C14A-88BF-72FE7C5EB57B}"/>
              </a:ext>
            </a:extLst>
          </p:cNvPr>
          <p:cNvSpPr txBox="1"/>
          <p:nvPr/>
        </p:nvSpPr>
        <p:spPr>
          <a:xfrm>
            <a:off x="9895040" y="3441224"/>
            <a:ext cx="5357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Earn</a:t>
            </a:r>
            <a:endParaRPr kumimoji="1" lang="zh-CN" altLang="en-US" sz="15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91F436D-4F42-A841-975A-33AEAD992B29}"/>
              </a:ext>
            </a:extLst>
          </p:cNvPr>
          <p:cNvSpPr txBox="1"/>
          <p:nvPr/>
        </p:nvSpPr>
        <p:spPr>
          <a:xfrm>
            <a:off x="6772208" y="5111844"/>
            <a:ext cx="8242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/>
              <a:t>Buy/Sell</a:t>
            </a:r>
            <a:endParaRPr kumimoji="1" lang="zh-CN" altLang="en-US" sz="15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744551A-864F-7340-AF77-7E234A3EC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95AD0019-8ED3-CA4B-907E-DA24EE2A9A0C}"/>
              </a:ext>
            </a:extLst>
          </p:cNvPr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F45A4C0-790A-EF46-9408-FB7DD8B383D7}"/>
                </a:ext>
              </a:extLst>
            </p:cNvPr>
            <p:cNvSpPr txBox="1"/>
            <p:nvPr/>
          </p:nvSpPr>
          <p:spPr>
            <a:xfrm>
              <a:off x="2675342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游戏内置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82B380-E39A-9F4A-A13B-8370828A06AF}"/>
                </a:ext>
              </a:extLst>
            </p:cNvPr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Game Economic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993DEB4-D092-0840-B206-F85661FB5D58}"/>
              </a:ext>
            </a:extLst>
          </p:cNvPr>
          <p:cNvSpPr/>
          <p:nvPr/>
        </p:nvSpPr>
        <p:spPr>
          <a:xfrm>
            <a:off x="2437462" y="1333794"/>
            <a:ext cx="2137397" cy="6858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CEX/DEX</a:t>
            </a:r>
            <a:endParaRPr kumimoji="1"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DE58FC0-B88F-AD4C-AA3B-A069AAA56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716" y="6437694"/>
            <a:ext cx="365791" cy="36579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1F68139-252C-B54D-8682-8A8AD9701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445" y="6068566"/>
            <a:ext cx="398558" cy="359118"/>
          </a:xfrm>
          <a:prstGeom prst="rect">
            <a:avLst/>
          </a:prstGeom>
        </p:spPr>
      </p:pic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A7F13FFC-63F5-214C-BB12-C1C8F3C148DB}"/>
              </a:ext>
            </a:extLst>
          </p:cNvPr>
          <p:cNvCxnSpPr>
            <a:cxnSpLocks/>
            <a:stCxn id="23" idx="0"/>
            <a:endCxn id="41" idx="2"/>
          </p:cNvCxnSpPr>
          <p:nvPr/>
        </p:nvCxnSpPr>
        <p:spPr>
          <a:xfrm rot="16200000" flipV="1">
            <a:off x="3609870" y="1915885"/>
            <a:ext cx="835562" cy="104297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599D7EA-B18F-1145-ADCC-C3C64E0DC9C7}"/>
              </a:ext>
            </a:extLst>
          </p:cNvPr>
          <p:cNvSpPr txBox="1"/>
          <p:nvPr/>
        </p:nvSpPr>
        <p:spPr>
          <a:xfrm>
            <a:off x="1365195" y="1674142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ACF0570D-372D-EF46-B97E-EC603EA93E5C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6094020" y="4906379"/>
            <a:ext cx="2192074" cy="1143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B007C501-176D-6A46-BE26-0BE12EBF50A5}"/>
              </a:ext>
            </a:extLst>
          </p:cNvPr>
          <p:cNvCxnSpPr>
            <a:cxnSpLocks/>
            <a:stCxn id="41" idx="1"/>
            <a:endCxn id="4" idx="0"/>
          </p:cNvCxnSpPr>
          <p:nvPr/>
        </p:nvCxnSpPr>
        <p:spPr>
          <a:xfrm rot="10800000" flipV="1">
            <a:off x="1360170" y="1676693"/>
            <a:ext cx="1077292" cy="144213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CEDF5418-73AC-A14C-B3E3-80CB8705E9D7}"/>
              </a:ext>
            </a:extLst>
          </p:cNvPr>
          <p:cNvCxnSpPr>
            <a:cxnSpLocks/>
            <a:stCxn id="17" idx="3"/>
            <a:endCxn id="41" idx="3"/>
          </p:cNvCxnSpPr>
          <p:nvPr/>
        </p:nvCxnSpPr>
        <p:spPr>
          <a:xfrm flipH="1" flipV="1">
            <a:off x="4574859" y="1676694"/>
            <a:ext cx="5801123" cy="2704407"/>
          </a:xfrm>
          <a:prstGeom prst="bentConnector3">
            <a:avLst>
              <a:gd name="adj1" fmla="val -394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E64CAD8-5FB6-E24D-85C4-914083A7B9FF}"/>
              </a:ext>
            </a:extLst>
          </p:cNvPr>
          <p:cNvSpPr txBox="1"/>
          <p:nvPr/>
        </p:nvSpPr>
        <p:spPr>
          <a:xfrm>
            <a:off x="6283709" y="1358945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DFA7E22-1693-7E43-80A8-7CE445A40026}"/>
              </a:ext>
            </a:extLst>
          </p:cNvPr>
          <p:cNvSpPr txBox="1"/>
          <p:nvPr/>
        </p:nvSpPr>
        <p:spPr>
          <a:xfrm>
            <a:off x="3230013" y="2275131"/>
            <a:ext cx="857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Buy/Sell 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0191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2675346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游戏内置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14000"/>
                </a:lnSpc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Game Economic</a:t>
              </a:r>
            </a:p>
          </p:txBody>
        </p:sp>
      </p:grp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E28BC8C-2EBE-2745-A8A3-1A22E3365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187980"/>
              </p:ext>
            </p:extLst>
          </p:nvPr>
        </p:nvGraphicFramePr>
        <p:xfrm>
          <a:off x="1060450" y="1127175"/>
          <a:ext cx="9779000" cy="552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r:id="rId5" imgW="8515350" imgH="4810125" progId="Picture.PicObj.1">
                  <p:embed/>
                </p:oleObj>
              </mc:Choice>
              <mc:Fallback>
                <p:oleObj r:id="rId5" imgW="8515350" imgH="4810125" progId="Picture.PicObj.1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3C9B5C4-1405-8243-A913-C50D2D1767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450" y="1127175"/>
                        <a:ext cx="9779000" cy="552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>
            <a:extLst>
              <a:ext uri="{FF2B5EF4-FFF2-40B4-BE49-F238E27FC236}">
                <a16:creationId xmlns:a16="http://schemas.microsoft.com/office/drawing/2014/main" id="{DA92427E-0C38-A745-876F-32ECCC6EF2B9}"/>
              </a:ext>
            </a:extLst>
          </p:cNvPr>
          <p:cNvSpPr/>
          <p:nvPr/>
        </p:nvSpPr>
        <p:spPr>
          <a:xfrm>
            <a:off x="5706801" y="3618200"/>
            <a:ext cx="778397" cy="2709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00" dirty="0">
                <a:solidFill>
                  <a:schemeClr val="tx2">
                    <a:lumMod val="75000"/>
                  </a:schemeClr>
                </a:solidFill>
              </a:rPr>
              <a:t>Token</a:t>
            </a:r>
            <a:endParaRPr kumimoji="1" lang="zh-CN" altLang="en-US" sz="15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3AB0E8-E8C1-4549-81D0-1AE26A96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427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18867B5-F196-D341-A94C-E68B8019F474}"/>
              </a:ext>
            </a:extLst>
          </p:cNvPr>
          <p:cNvCxnSpPr>
            <a:cxnSpLocks/>
          </p:cNvCxnSpPr>
          <p:nvPr/>
        </p:nvCxnSpPr>
        <p:spPr>
          <a:xfrm>
            <a:off x="2598421" y="1371600"/>
            <a:ext cx="2716215" cy="46977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7C521864-C8AF-5A43-BDD9-9A124669DE7D}"/>
              </a:ext>
            </a:extLst>
          </p:cNvPr>
          <p:cNvCxnSpPr>
            <a:cxnSpLocks/>
          </p:cNvCxnSpPr>
          <p:nvPr/>
        </p:nvCxnSpPr>
        <p:spPr>
          <a:xfrm flipH="1">
            <a:off x="6986633" y="1447800"/>
            <a:ext cx="3174637" cy="46215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42529F5-0CA9-0E4D-8BA3-5E6ADDE65088}"/>
              </a:ext>
            </a:extLst>
          </p:cNvPr>
          <p:cNvCxnSpPr>
            <a:cxnSpLocks/>
          </p:cNvCxnSpPr>
          <p:nvPr/>
        </p:nvCxnSpPr>
        <p:spPr>
          <a:xfrm>
            <a:off x="2971800" y="2011680"/>
            <a:ext cx="682371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8DC9CE6-C68A-1C49-9D98-2F2E7C0C5993}"/>
              </a:ext>
            </a:extLst>
          </p:cNvPr>
          <p:cNvCxnSpPr>
            <a:cxnSpLocks/>
          </p:cNvCxnSpPr>
          <p:nvPr/>
        </p:nvCxnSpPr>
        <p:spPr>
          <a:xfrm>
            <a:off x="3566160" y="3021330"/>
            <a:ext cx="55435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0FF83E0-CF8A-7B40-974A-9CE2964BF2ED}"/>
              </a:ext>
            </a:extLst>
          </p:cNvPr>
          <p:cNvSpPr txBox="1"/>
          <p:nvPr/>
        </p:nvSpPr>
        <p:spPr>
          <a:xfrm>
            <a:off x="5007375" y="1470899"/>
            <a:ext cx="32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Player’s NFT(</a:t>
            </a:r>
            <a:r>
              <a:rPr kumimoji="1" lang="en-US" altLang="zh-CN" dirty="0" err="1">
                <a:solidFill>
                  <a:srgbClr val="0070C0"/>
                </a:solidFill>
              </a:rPr>
              <a:t>Hero+Weapons,etc</a:t>
            </a:r>
            <a:r>
              <a:rPr kumimoji="1" lang="en-US" altLang="zh-CN" dirty="0">
                <a:solidFill>
                  <a:srgbClr val="0070C0"/>
                </a:solidFill>
              </a:rPr>
              <a:t>)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A1B602-D1AB-2F4E-9C99-411F98BF80D6}"/>
              </a:ext>
            </a:extLst>
          </p:cNvPr>
          <p:cNvSpPr txBox="1"/>
          <p:nvPr/>
        </p:nvSpPr>
        <p:spPr>
          <a:xfrm>
            <a:off x="5814965" y="2366249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Fragments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1D32C5-2549-AF4D-9CD4-821D408EDF85}"/>
              </a:ext>
            </a:extLst>
          </p:cNvPr>
          <p:cNvSpPr txBox="1"/>
          <p:nvPr/>
        </p:nvSpPr>
        <p:spPr>
          <a:xfrm>
            <a:off x="9827473" y="24670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168237C-E3CB-9D48-8AAF-FB337C9D0613}"/>
              </a:ext>
            </a:extLst>
          </p:cNvPr>
          <p:cNvCxnSpPr>
            <a:cxnSpLocks/>
          </p:cNvCxnSpPr>
          <p:nvPr/>
        </p:nvCxnSpPr>
        <p:spPr>
          <a:xfrm>
            <a:off x="4103370" y="3950970"/>
            <a:ext cx="43319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C11C7BC-BF21-DE4D-8809-F955B0F190E7}"/>
              </a:ext>
            </a:extLst>
          </p:cNvPr>
          <p:cNvSpPr txBox="1"/>
          <p:nvPr/>
        </p:nvSpPr>
        <p:spPr>
          <a:xfrm>
            <a:off x="6113145" y="3326488"/>
            <a:ext cx="5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Pets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ADC8493-3976-9247-9F0B-C36B21495C7C}"/>
              </a:ext>
            </a:extLst>
          </p:cNvPr>
          <p:cNvCxnSpPr>
            <a:cxnSpLocks/>
          </p:cNvCxnSpPr>
          <p:nvPr/>
        </p:nvCxnSpPr>
        <p:spPr>
          <a:xfrm>
            <a:off x="5281397" y="3950970"/>
            <a:ext cx="33239" cy="2118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400956C3-19E3-024F-8935-B788293AF93C}"/>
              </a:ext>
            </a:extLst>
          </p:cNvPr>
          <p:cNvCxnSpPr>
            <a:cxnSpLocks/>
          </p:cNvCxnSpPr>
          <p:nvPr/>
        </p:nvCxnSpPr>
        <p:spPr>
          <a:xfrm>
            <a:off x="6970013" y="3950970"/>
            <a:ext cx="33239" cy="2118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2E9373D-B8B2-8949-995D-24BA7D0B8C57}"/>
              </a:ext>
            </a:extLst>
          </p:cNvPr>
          <p:cNvSpPr txBox="1"/>
          <p:nvPr/>
        </p:nvSpPr>
        <p:spPr>
          <a:xfrm>
            <a:off x="4519979" y="4030980"/>
            <a:ext cx="860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NFT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Market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Place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4218B3-FBF3-7845-91DF-D2B2315AA6E7}"/>
              </a:ext>
            </a:extLst>
          </p:cNvPr>
          <p:cNvSpPr txBox="1"/>
          <p:nvPr/>
        </p:nvSpPr>
        <p:spPr>
          <a:xfrm>
            <a:off x="7059948" y="4307979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Farm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6434D5-8737-9B46-BC49-A153388F5D49}"/>
              </a:ext>
            </a:extLst>
          </p:cNvPr>
          <p:cNvSpPr txBox="1"/>
          <p:nvPr/>
        </p:nvSpPr>
        <p:spPr>
          <a:xfrm>
            <a:off x="5449188" y="4297918"/>
            <a:ext cx="129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Decompose</a:t>
            </a:r>
          </a:p>
          <a:p>
            <a:pPr algn="ctr"/>
            <a:r>
              <a:rPr kumimoji="1" lang="en-US" altLang="zh-CN" dirty="0">
                <a:solidFill>
                  <a:srgbClr val="0070C0"/>
                </a:solidFill>
              </a:rPr>
              <a:t>(48H)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E9B50D-13B4-B947-98C5-C77D7ACB0A41}"/>
              </a:ext>
            </a:extLst>
          </p:cNvPr>
          <p:cNvSpPr txBox="1"/>
          <p:nvPr/>
        </p:nvSpPr>
        <p:spPr>
          <a:xfrm>
            <a:off x="9869363" y="33511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80%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5B2AD3-D7D0-6442-B931-7F7C740EEA75}"/>
              </a:ext>
            </a:extLst>
          </p:cNvPr>
          <p:cNvSpPr txBox="1"/>
          <p:nvPr/>
        </p:nvSpPr>
        <p:spPr>
          <a:xfrm>
            <a:off x="3509408" y="43606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2C178D-1A79-7346-9F4F-210DBB16DF06}"/>
              </a:ext>
            </a:extLst>
          </p:cNvPr>
          <p:cNvSpPr txBox="1"/>
          <p:nvPr/>
        </p:nvSpPr>
        <p:spPr>
          <a:xfrm>
            <a:off x="8266665" y="4307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74EAD1-B597-884C-97DD-ED8D9E697AC5}"/>
              </a:ext>
            </a:extLst>
          </p:cNvPr>
          <p:cNvSpPr txBox="1"/>
          <p:nvPr/>
        </p:nvSpPr>
        <p:spPr>
          <a:xfrm>
            <a:off x="5762664" y="50122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37EE51-7138-6345-ABE9-269258190C1A}"/>
              </a:ext>
            </a:extLst>
          </p:cNvPr>
          <p:cNvSpPr txBox="1"/>
          <p:nvPr/>
        </p:nvSpPr>
        <p:spPr>
          <a:xfrm>
            <a:off x="4783277" y="3334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经济模型测算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3A617A3-AB14-EE4E-8708-35968876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4DED9CB-0E7F-B74E-9A44-9F6ECBB2B554}"/>
              </a:ext>
            </a:extLst>
          </p:cNvPr>
          <p:cNvSpPr txBox="1"/>
          <p:nvPr/>
        </p:nvSpPr>
        <p:spPr>
          <a:xfrm>
            <a:off x="3320458" y="847351"/>
            <a:ext cx="5572519" cy="270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Economic Model Calculation </a:t>
            </a:r>
          </a:p>
        </p:txBody>
      </p:sp>
    </p:spTree>
    <p:extLst>
      <p:ext uri="{BB962C8B-B14F-4D97-AF65-F5344CB8AC3E}">
        <p14:creationId xmlns:p14="http://schemas.microsoft.com/office/powerpoint/2010/main" val="236350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7" name="文本框 36"/>
            <p:cNvSpPr txBox="1"/>
            <p:nvPr/>
          </p:nvSpPr>
          <p:spPr>
            <a:xfrm>
              <a:off x="3552985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项目规划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Roadmap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C46190C-78B1-9648-B13E-FF4BB0B972E3}"/>
              </a:ext>
            </a:extLst>
          </p:cNvPr>
          <p:cNvGrpSpPr/>
          <p:nvPr/>
        </p:nvGrpSpPr>
        <p:grpSpPr>
          <a:xfrm>
            <a:off x="1123337" y="2812053"/>
            <a:ext cx="2268154" cy="2262860"/>
            <a:chOff x="2227864" y="4750946"/>
            <a:chExt cx="4498329" cy="4498151"/>
          </a:xfrm>
        </p:grpSpPr>
        <p:sp>
          <p:nvSpPr>
            <p:cNvPr id="49" name="Shape 953">
              <a:extLst>
                <a:ext uri="{FF2B5EF4-FFF2-40B4-BE49-F238E27FC236}">
                  <a16:creationId xmlns:a16="http://schemas.microsoft.com/office/drawing/2014/main" id="{810FFD2E-8879-6D48-B76B-D2FB526407F0}"/>
                </a:ext>
              </a:extLst>
            </p:cNvPr>
            <p:cNvSpPr/>
            <p:nvPr/>
          </p:nvSpPr>
          <p:spPr>
            <a:xfrm>
              <a:off x="2227864" y="47509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4677" y="1066"/>
                  </a:moveTo>
                  <a:cubicBezTo>
                    <a:pt x="13966" y="1777"/>
                    <a:pt x="13611" y="2708"/>
                    <a:pt x="13611" y="3640"/>
                  </a:cubicBezTo>
                  <a:cubicBezTo>
                    <a:pt x="13611" y="7279"/>
                    <a:pt x="7279" y="13611"/>
                    <a:pt x="3640" y="13611"/>
                  </a:cubicBez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ubicBezTo>
                    <a:pt x="6924" y="19113"/>
                    <a:pt x="7279" y="18182"/>
                    <a:pt x="7279" y="17250"/>
                  </a:cubicBezTo>
                  <a:lnTo>
                    <a:pt x="7279" y="17250"/>
                  </a:lnTo>
                  <a:cubicBezTo>
                    <a:pt x="7279" y="13611"/>
                    <a:pt x="13611" y="7279"/>
                    <a:pt x="17250" y="7279"/>
                  </a:cubicBezTo>
                  <a:lnTo>
                    <a:pt x="17250" y="7279"/>
                  </a:ln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Shape 963">
              <a:extLst>
                <a:ext uri="{FF2B5EF4-FFF2-40B4-BE49-F238E27FC236}">
                  <a16:creationId xmlns:a16="http://schemas.microsoft.com/office/drawing/2014/main" id="{D0D34C28-A17C-2F46-BF26-A2528F4ED1E0}"/>
                </a:ext>
              </a:extLst>
            </p:cNvPr>
            <p:cNvSpPr/>
            <p:nvPr/>
          </p:nvSpPr>
          <p:spPr>
            <a:xfrm>
              <a:off x="2726454" y="8016020"/>
              <a:ext cx="590818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DE5B39-DCCD-5343-AC74-17E6B263AD78}"/>
              </a:ext>
            </a:extLst>
          </p:cNvPr>
          <p:cNvGrpSpPr/>
          <p:nvPr/>
        </p:nvGrpSpPr>
        <p:grpSpPr>
          <a:xfrm>
            <a:off x="2027240" y="1879596"/>
            <a:ext cx="2453582" cy="1036402"/>
            <a:chOff x="4020534" y="3260928"/>
            <a:chExt cx="4866080" cy="2060181"/>
          </a:xfrm>
        </p:grpSpPr>
        <p:sp>
          <p:nvSpPr>
            <p:cNvPr id="52" name="Shape 966">
              <a:extLst>
                <a:ext uri="{FF2B5EF4-FFF2-40B4-BE49-F238E27FC236}">
                  <a16:creationId xmlns:a16="http://schemas.microsoft.com/office/drawing/2014/main" id="{94FE2123-627E-F443-9304-80D50ED1747E}"/>
                </a:ext>
              </a:extLst>
            </p:cNvPr>
            <p:cNvSpPr/>
            <p:nvPr/>
          </p:nvSpPr>
          <p:spPr>
            <a:xfrm>
              <a:off x="4020534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2021.9~10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Shape 967">
              <a:extLst>
                <a:ext uri="{FF2B5EF4-FFF2-40B4-BE49-F238E27FC236}">
                  <a16:creationId xmlns:a16="http://schemas.microsoft.com/office/drawing/2014/main" id="{64CAE17E-9C94-4845-AF2E-A000491D5408}"/>
                </a:ext>
              </a:extLst>
            </p:cNvPr>
            <p:cNvSpPr/>
            <p:nvPr/>
          </p:nvSpPr>
          <p:spPr>
            <a:xfrm>
              <a:off x="4035174" y="3715123"/>
              <a:ext cx="4851440" cy="16059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游戏宣传视频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0.1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,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启动内测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,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开放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PVE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858A07B-D644-3242-A851-305AFA42B71E}"/>
              </a:ext>
            </a:extLst>
          </p:cNvPr>
          <p:cNvGrpSpPr/>
          <p:nvPr/>
        </p:nvGrpSpPr>
        <p:grpSpPr>
          <a:xfrm>
            <a:off x="4985379" y="1879598"/>
            <a:ext cx="2624471" cy="920986"/>
            <a:chOff x="9887280" y="3260928"/>
            <a:chExt cx="4348369" cy="1830754"/>
          </a:xfrm>
        </p:grpSpPr>
        <p:sp>
          <p:nvSpPr>
            <p:cNvPr id="55" name="Shape 968">
              <a:extLst>
                <a:ext uri="{FF2B5EF4-FFF2-40B4-BE49-F238E27FC236}">
                  <a16:creationId xmlns:a16="http://schemas.microsoft.com/office/drawing/2014/main" id="{4D963B32-38C4-7949-AE31-F647D07A1FC6}"/>
                </a:ext>
              </a:extLst>
            </p:cNvPr>
            <p:cNvSpPr/>
            <p:nvPr/>
          </p:nvSpPr>
          <p:spPr>
            <a:xfrm>
              <a:off x="9887280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2021.12</a:t>
              </a:r>
            </a:p>
          </p:txBody>
        </p:sp>
        <p:sp>
          <p:nvSpPr>
            <p:cNvPr id="56" name="Shape 969">
              <a:extLst>
                <a:ext uri="{FF2B5EF4-FFF2-40B4-BE49-F238E27FC236}">
                  <a16:creationId xmlns:a16="http://schemas.microsoft.com/office/drawing/2014/main" id="{91C6F009-5BB7-9942-AEB7-C08548F7E5AF}"/>
                </a:ext>
              </a:extLst>
            </p:cNvPr>
            <p:cNvSpPr/>
            <p:nvPr/>
          </p:nvSpPr>
          <p:spPr>
            <a:xfrm>
              <a:off x="9901920" y="3715123"/>
              <a:ext cx="4333729" cy="137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2.0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版本上线，增加多地图及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SLG</a:t>
              </a:r>
              <a:r>
                <a:rPr lang="zh-CN" altLang="e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；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完成黑客松，上线主流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CEX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F0000FE-E05E-F949-8652-814631F0F022}"/>
              </a:ext>
            </a:extLst>
          </p:cNvPr>
          <p:cNvGrpSpPr/>
          <p:nvPr/>
        </p:nvGrpSpPr>
        <p:grpSpPr>
          <a:xfrm>
            <a:off x="8007883" y="1879598"/>
            <a:ext cx="1940556" cy="805570"/>
            <a:chOff x="15881680" y="3260928"/>
            <a:chExt cx="3848619" cy="1601327"/>
          </a:xfrm>
        </p:grpSpPr>
        <p:sp>
          <p:nvSpPr>
            <p:cNvPr id="58" name="Shape 970">
              <a:extLst>
                <a:ext uri="{FF2B5EF4-FFF2-40B4-BE49-F238E27FC236}">
                  <a16:creationId xmlns:a16="http://schemas.microsoft.com/office/drawing/2014/main" id="{5C13E2EB-1AE7-A24E-8CB0-DCB2AA1C252A}"/>
                </a:ext>
              </a:extLst>
            </p:cNvPr>
            <p:cNvSpPr/>
            <p:nvPr/>
          </p:nvSpPr>
          <p:spPr>
            <a:xfrm>
              <a:off x="15881680" y="3260928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2022.Q2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Shape 971">
              <a:extLst>
                <a:ext uri="{FF2B5EF4-FFF2-40B4-BE49-F238E27FC236}">
                  <a16:creationId xmlns:a16="http://schemas.microsoft.com/office/drawing/2014/main" id="{750783F9-00F3-7643-95BF-63D4D903D7EB}"/>
                </a:ext>
              </a:extLst>
            </p:cNvPr>
            <p:cNvSpPr/>
            <p:nvPr/>
          </p:nvSpPr>
          <p:spPr>
            <a:xfrm>
              <a:off x="15896320" y="3715123"/>
              <a:ext cx="3819336" cy="11471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上线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3.0,2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D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转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D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</a:t>
              </a: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上线更多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CEX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5503F0-8E4A-6B40-8CFB-BD40818C77B0}"/>
              </a:ext>
            </a:extLst>
          </p:cNvPr>
          <p:cNvGrpSpPr/>
          <p:nvPr/>
        </p:nvGrpSpPr>
        <p:grpSpPr>
          <a:xfrm>
            <a:off x="677028" y="5160962"/>
            <a:ext cx="2478681" cy="1498067"/>
            <a:chOff x="1342721" y="9420154"/>
            <a:chExt cx="3848619" cy="2977888"/>
          </a:xfrm>
        </p:grpSpPr>
        <p:sp>
          <p:nvSpPr>
            <p:cNvPr id="61" name="Shape 972">
              <a:extLst>
                <a:ext uri="{FF2B5EF4-FFF2-40B4-BE49-F238E27FC236}">
                  <a16:creationId xmlns:a16="http://schemas.microsoft.com/office/drawing/2014/main" id="{2D9640CB-657B-7048-9214-3A5BAE3B6EE8}"/>
                </a:ext>
              </a:extLst>
            </p:cNvPr>
            <p:cNvSpPr/>
            <p:nvPr/>
          </p:nvSpPr>
          <p:spPr>
            <a:xfrm>
              <a:off x="1342721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2021.7~</a:t>
              </a:r>
              <a:r>
                <a:rPr lang="en-US" altLang="zh-CN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Shape 973">
              <a:extLst>
                <a:ext uri="{FF2B5EF4-FFF2-40B4-BE49-F238E27FC236}">
                  <a16:creationId xmlns:a16="http://schemas.microsoft.com/office/drawing/2014/main" id="{296B5BD4-938E-1E40-AB6C-97B4747D5968}"/>
                </a:ext>
              </a:extLst>
            </p:cNvPr>
            <p:cNvSpPr/>
            <p:nvPr/>
          </p:nvSpPr>
          <p:spPr>
            <a:xfrm>
              <a:off x="1357361" y="9874349"/>
              <a:ext cx="3819335" cy="2523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项目立项及启动，组建团队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网站、合约开发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社区运营及生态构建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世界观、白皮书、经济模型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84C05A6-975A-0D47-815C-857887F94321}"/>
              </a:ext>
            </a:extLst>
          </p:cNvPr>
          <p:cNvGrpSpPr/>
          <p:nvPr/>
        </p:nvGrpSpPr>
        <p:grpSpPr>
          <a:xfrm>
            <a:off x="3512877" y="5160963"/>
            <a:ext cx="1940556" cy="920986"/>
            <a:chOff x="6966934" y="9420154"/>
            <a:chExt cx="3848619" cy="1830754"/>
          </a:xfrm>
        </p:grpSpPr>
        <p:sp>
          <p:nvSpPr>
            <p:cNvPr id="64" name="Shape 974">
              <a:extLst>
                <a:ext uri="{FF2B5EF4-FFF2-40B4-BE49-F238E27FC236}">
                  <a16:creationId xmlns:a16="http://schemas.microsoft.com/office/drawing/2014/main" id="{492F9742-0645-664F-B5A2-B1C709C81AB6}"/>
                </a:ext>
              </a:extLst>
            </p:cNvPr>
            <p:cNvSpPr/>
            <p:nvPr/>
          </p:nvSpPr>
          <p:spPr>
            <a:xfrm>
              <a:off x="6966934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2021.11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Shape 975">
              <a:extLst>
                <a:ext uri="{FF2B5EF4-FFF2-40B4-BE49-F238E27FC236}">
                  <a16:creationId xmlns:a16="http://schemas.microsoft.com/office/drawing/2014/main" id="{95278821-C66E-0245-8587-DF3359A0DF11}"/>
                </a:ext>
              </a:extLst>
            </p:cNvPr>
            <p:cNvSpPr/>
            <p:nvPr/>
          </p:nvSpPr>
          <p:spPr>
            <a:xfrm>
              <a:off x="6981574" y="9874349"/>
              <a:ext cx="3819336" cy="137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1.0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版本正式上线，开放</a:t>
              </a:r>
              <a:r>
                <a:rPr lang="en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PVP</a:t>
              </a:r>
              <a:r>
                <a:rPr lang="zh-CN" altLang="e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，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每日任务、极限挑战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6A80037-A898-3143-8475-84C76405AA89}"/>
              </a:ext>
            </a:extLst>
          </p:cNvPr>
          <p:cNvGrpSpPr/>
          <p:nvPr/>
        </p:nvGrpSpPr>
        <p:grpSpPr>
          <a:xfrm>
            <a:off x="6471016" y="5160962"/>
            <a:ext cx="1940556" cy="690154"/>
            <a:chOff x="12833680" y="9420154"/>
            <a:chExt cx="3848619" cy="1371902"/>
          </a:xfrm>
        </p:grpSpPr>
        <p:sp>
          <p:nvSpPr>
            <p:cNvPr id="67" name="Shape 976">
              <a:extLst>
                <a:ext uri="{FF2B5EF4-FFF2-40B4-BE49-F238E27FC236}">
                  <a16:creationId xmlns:a16="http://schemas.microsoft.com/office/drawing/2014/main" id="{E10E59FE-20A0-E245-9700-28D1DFE8E91F}"/>
                </a:ext>
              </a:extLst>
            </p:cNvPr>
            <p:cNvSpPr/>
            <p:nvPr/>
          </p:nvSpPr>
          <p:spPr>
            <a:xfrm>
              <a:off x="12833680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2022.Q1</a:t>
              </a:r>
              <a:endParaRPr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Shape 977">
              <a:extLst>
                <a:ext uri="{FF2B5EF4-FFF2-40B4-BE49-F238E27FC236}">
                  <a16:creationId xmlns:a16="http://schemas.microsoft.com/office/drawing/2014/main" id="{E414B6CD-FF54-EF43-839F-286593FE15E8}"/>
                </a:ext>
              </a:extLst>
            </p:cNvPr>
            <p:cNvSpPr/>
            <p:nvPr/>
          </p:nvSpPr>
          <p:spPr>
            <a:xfrm>
              <a:off x="12848320" y="9874349"/>
              <a:ext cx="3819336" cy="9177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游戏</a:t>
              </a:r>
              <a:r>
                <a:rPr lang="en-US" altLang="zh-CN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3.0</a:t>
              </a: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版本上线，生态拓展，引入专属地图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50B0C64-344F-BB43-8FEE-BF20653F881B}"/>
              </a:ext>
            </a:extLst>
          </p:cNvPr>
          <p:cNvGrpSpPr/>
          <p:nvPr/>
        </p:nvGrpSpPr>
        <p:grpSpPr>
          <a:xfrm>
            <a:off x="9301412" y="5160964"/>
            <a:ext cx="1940556" cy="690154"/>
            <a:chOff x="18447080" y="9420154"/>
            <a:chExt cx="3848619" cy="1371901"/>
          </a:xfrm>
        </p:grpSpPr>
        <p:sp>
          <p:nvSpPr>
            <p:cNvPr id="70" name="Shape 978">
              <a:extLst>
                <a:ext uri="{FF2B5EF4-FFF2-40B4-BE49-F238E27FC236}">
                  <a16:creationId xmlns:a16="http://schemas.microsoft.com/office/drawing/2014/main" id="{B694B079-4398-2348-A512-ECEA6C231785}"/>
                </a:ext>
              </a:extLst>
            </p:cNvPr>
            <p:cNvSpPr/>
            <p:nvPr/>
          </p:nvSpPr>
          <p:spPr>
            <a:xfrm>
              <a:off x="18447080" y="9420154"/>
              <a:ext cx="3848619" cy="5506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8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2022.S2</a:t>
              </a:r>
            </a:p>
          </p:txBody>
        </p:sp>
        <p:sp>
          <p:nvSpPr>
            <p:cNvPr id="71" name="Shape 979">
              <a:extLst>
                <a:ext uri="{FF2B5EF4-FFF2-40B4-BE49-F238E27FC236}">
                  <a16:creationId xmlns:a16="http://schemas.microsoft.com/office/drawing/2014/main" id="{A71B3AE8-FCC9-1544-A65F-FE26BEA1A1FF}"/>
                </a:ext>
              </a:extLst>
            </p:cNvPr>
            <p:cNvSpPr/>
            <p:nvPr/>
          </p:nvSpPr>
          <p:spPr>
            <a:xfrm>
              <a:off x="18461720" y="9874349"/>
              <a:ext cx="3819336" cy="917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326294">
                <a:spcBef>
                  <a:spcPts val="857"/>
                </a:spcBef>
                <a:defRPr sz="1800"/>
              </a:pPr>
              <a:r>
                <a:rPr lang="zh-CN" altLang="en-US" sz="15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开发第二款游戏，跨链向平台型业务发展</a:t>
              </a:r>
              <a:endParaRPr lang="en-US" altLang="zh-CN" sz="15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CCED757-4B59-874C-A7AC-0F16DBE147BC}"/>
              </a:ext>
            </a:extLst>
          </p:cNvPr>
          <p:cNvGrpSpPr/>
          <p:nvPr/>
        </p:nvGrpSpPr>
        <p:grpSpPr>
          <a:xfrm>
            <a:off x="2597686" y="2805664"/>
            <a:ext cx="2268139" cy="2262860"/>
            <a:chOff x="5151877" y="4738246"/>
            <a:chExt cx="4498299" cy="4498151"/>
          </a:xfrm>
        </p:grpSpPr>
        <p:sp>
          <p:nvSpPr>
            <p:cNvPr id="73" name="Shape 954">
              <a:extLst>
                <a:ext uri="{FF2B5EF4-FFF2-40B4-BE49-F238E27FC236}">
                  <a16:creationId xmlns:a16="http://schemas.microsoft.com/office/drawing/2014/main" id="{D612574E-2380-1D4F-90BC-217C21485CA1}"/>
                </a:ext>
              </a:extLst>
            </p:cNvPr>
            <p:cNvSpPr/>
            <p:nvPr/>
          </p:nvSpPr>
          <p:spPr>
            <a:xfrm>
              <a:off x="5151877" y="4738246"/>
              <a:ext cx="449829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3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2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Shape 962">
              <a:extLst>
                <a:ext uri="{FF2B5EF4-FFF2-40B4-BE49-F238E27FC236}">
                  <a16:creationId xmlns:a16="http://schemas.microsoft.com/office/drawing/2014/main" id="{68CAD0B4-E41A-314D-A849-E5DC97919944}"/>
                </a:ext>
              </a:extLst>
            </p:cNvPr>
            <p:cNvSpPr/>
            <p:nvPr/>
          </p:nvSpPr>
          <p:spPr>
            <a:xfrm>
              <a:off x="5702734" y="5153097"/>
              <a:ext cx="555847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504A3C8-60B0-B34A-A9AC-2E6C4DC387BF}"/>
              </a:ext>
            </a:extLst>
          </p:cNvPr>
          <p:cNvGrpSpPr/>
          <p:nvPr/>
        </p:nvGrpSpPr>
        <p:grpSpPr>
          <a:xfrm>
            <a:off x="4078441" y="2812053"/>
            <a:ext cx="2268154" cy="2262860"/>
            <a:chOff x="8088591" y="4750946"/>
            <a:chExt cx="4498329" cy="4498151"/>
          </a:xfrm>
        </p:grpSpPr>
        <p:sp>
          <p:nvSpPr>
            <p:cNvPr id="76" name="Shape 956">
              <a:extLst>
                <a:ext uri="{FF2B5EF4-FFF2-40B4-BE49-F238E27FC236}">
                  <a16:creationId xmlns:a16="http://schemas.microsoft.com/office/drawing/2014/main" id="{6A33EC44-6FBB-DF4E-9F25-F023F2E27263}"/>
                </a:ext>
              </a:extLst>
            </p:cNvPr>
            <p:cNvSpPr/>
            <p:nvPr/>
          </p:nvSpPr>
          <p:spPr>
            <a:xfrm>
              <a:off x="8088591" y="47509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Shape 960">
              <a:extLst>
                <a:ext uri="{FF2B5EF4-FFF2-40B4-BE49-F238E27FC236}">
                  <a16:creationId xmlns:a16="http://schemas.microsoft.com/office/drawing/2014/main" id="{54A45DB2-C0AF-1C4A-86CE-AAEA2D28B655}"/>
                </a:ext>
              </a:extLst>
            </p:cNvPr>
            <p:cNvSpPr/>
            <p:nvPr/>
          </p:nvSpPr>
          <p:spPr>
            <a:xfrm>
              <a:off x="8609442" y="8016020"/>
              <a:ext cx="552668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738B36B-7755-124A-A5D6-4C2A5F8693B9}"/>
              </a:ext>
            </a:extLst>
          </p:cNvPr>
          <p:cNvGrpSpPr/>
          <p:nvPr/>
        </p:nvGrpSpPr>
        <p:grpSpPr>
          <a:xfrm>
            <a:off x="5552791" y="2812053"/>
            <a:ext cx="2268174" cy="2262860"/>
            <a:chOff x="11012604" y="4750946"/>
            <a:chExt cx="4498369" cy="4498151"/>
          </a:xfrm>
        </p:grpSpPr>
        <p:sp>
          <p:nvSpPr>
            <p:cNvPr id="79" name="Shape 957">
              <a:extLst>
                <a:ext uri="{FF2B5EF4-FFF2-40B4-BE49-F238E27FC236}">
                  <a16:creationId xmlns:a16="http://schemas.microsoft.com/office/drawing/2014/main" id="{9EEB975A-8F2B-4F4E-BB89-6487EFBEF1EE}"/>
                </a:ext>
              </a:extLst>
            </p:cNvPr>
            <p:cNvSpPr/>
            <p:nvPr/>
          </p:nvSpPr>
          <p:spPr>
            <a:xfrm>
              <a:off x="11012604" y="4750946"/>
              <a:ext cx="449836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Shape 959">
              <a:extLst>
                <a:ext uri="{FF2B5EF4-FFF2-40B4-BE49-F238E27FC236}">
                  <a16:creationId xmlns:a16="http://schemas.microsoft.com/office/drawing/2014/main" id="{A153BE97-528A-AB48-AC5F-7C67441B531E}"/>
                </a:ext>
              </a:extLst>
            </p:cNvPr>
            <p:cNvSpPr/>
            <p:nvPr/>
          </p:nvSpPr>
          <p:spPr>
            <a:xfrm>
              <a:off x="11541050" y="5070808"/>
              <a:ext cx="613072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D605502-D6A2-F149-A027-EB82CCFAF783}"/>
              </a:ext>
            </a:extLst>
          </p:cNvPr>
          <p:cNvGrpSpPr/>
          <p:nvPr/>
        </p:nvGrpSpPr>
        <p:grpSpPr>
          <a:xfrm>
            <a:off x="7033545" y="2818442"/>
            <a:ext cx="2268154" cy="2262860"/>
            <a:chOff x="13949317" y="4763646"/>
            <a:chExt cx="4498329" cy="4498151"/>
          </a:xfrm>
        </p:grpSpPr>
        <p:sp>
          <p:nvSpPr>
            <p:cNvPr id="82" name="Shape 958">
              <a:extLst>
                <a:ext uri="{FF2B5EF4-FFF2-40B4-BE49-F238E27FC236}">
                  <a16:creationId xmlns:a16="http://schemas.microsoft.com/office/drawing/2014/main" id="{E0290146-82E6-A842-AAE8-AD7304D986F7}"/>
                </a:ext>
              </a:extLst>
            </p:cNvPr>
            <p:cNvSpPr/>
            <p:nvPr/>
          </p:nvSpPr>
          <p:spPr>
            <a:xfrm>
              <a:off x="13949317" y="4763646"/>
              <a:ext cx="4498329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Shape 961">
              <a:extLst>
                <a:ext uri="{FF2B5EF4-FFF2-40B4-BE49-F238E27FC236}">
                  <a16:creationId xmlns:a16="http://schemas.microsoft.com/office/drawing/2014/main" id="{D871B919-1CC9-6A4C-89FF-08945903444F}"/>
                </a:ext>
              </a:extLst>
            </p:cNvPr>
            <p:cNvSpPr/>
            <p:nvPr/>
          </p:nvSpPr>
          <p:spPr>
            <a:xfrm>
              <a:off x="14508335" y="8016020"/>
              <a:ext cx="498620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548A4C8-4486-CA4F-AB7C-C30834C2CBC3}"/>
              </a:ext>
            </a:extLst>
          </p:cNvPr>
          <p:cNvGrpSpPr/>
          <p:nvPr/>
        </p:nvGrpSpPr>
        <p:grpSpPr>
          <a:xfrm>
            <a:off x="8510249" y="2818442"/>
            <a:ext cx="2268153" cy="2262860"/>
            <a:chOff x="16878001" y="4763646"/>
            <a:chExt cx="4498328" cy="4498151"/>
          </a:xfrm>
        </p:grpSpPr>
        <p:sp>
          <p:nvSpPr>
            <p:cNvPr id="85" name="Shape 955">
              <a:extLst>
                <a:ext uri="{FF2B5EF4-FFF2-40B4-BE49-F238E27FC236}">
                  <a16:creationId xmlns:a16="http://schemas.microsoft.com/office/drawing/2014/main" id="{6BEE7F1B-4F9F-E542-84D7-4BF9BDF9EC89}"/>
                </a:ext>
              </a:extLst>
            </p:cNvPr>
            <p:cNvSpPr/>
            <p:nvPr/>
          </p:nvSpPr>
          <p:spPr>
            <a:xfrm>
              <a:off x="16878001" y="4763646"/>
              <a:ext cx="4498328" cy="449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7449" tIns="27449" rIns="27449" bIns="27449" anchor="ctr"/>
            <a:lstStyle/>
            <a:p>
              <a:pPr defTabSz="23032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882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Shape 964">
              <a:extLst>
                <a:ext uri="{FF2B5EF4-FFF2-40B4-BE49-F238E27FC236}">
                  <a16:creationId xmlns:a16="http://schemas.microsoft.com/office/drawing/2014/main" id="{1664D677-9DD0-CA46-9C12-D9C76947655E}"/>
                </a:ext>
              </a:extLst>
            </p:cNvPr>
            <p:cNvSpPr/>
            <p:nvPr/>
          </p:nvSpPr>
          <p:spPr>
            <a:xfrm>
              <a:off x="17484546" y="5070807"/>
              <a:ext cx="492262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Shape 965">
              <a:extLst>
                <a:ext uri="{FF2B5EF4-FFF2-40B4-BE49-F238E27FC236}">
                  <a16:creationId xmlns:a16="http://schemas.microsoft.com/office/drawing/2014/main" id="{DD450AA5-79F9-B842-A1E6-E6D01D11061C}"/>
                </a:ext>
              </a:extLst>
            </p:cNvPr>
            <p:cNvSpPr/>
            <p:nvPr/>
          </p:nvSpPr>
          <p:spPr>
            <a:xfrm>
              <a:off x="20313496" y="8016020"/>
              <a:ext cx="597176" cy="8236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1467" tIns="51467" rIns="51467" bIns="51467" anchor="ctr">
              <a:spAutoFit/>
            </a:bodyPr>
            <a:lstStyle>
              <a:lvl1pPr>
                <a:lnSpc>
                  <a:spcPct val="150000"/>
                </a:lnSpc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0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G</a:t>
              </a:r>
              <a:endParaRPr sz="201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128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0F8CB7B0-10CE-F446-86BD-67BC11BF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5" y="2094718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B438FEB6-8D2F-8249-BF77-DFE7690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8" y="5366591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23C790F-6C78-074A-AD66-C4E4EFE3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1" y="5710050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6BBA0AC-EC15-FB40-8442-6B13B746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6" y="6047659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手绘红色对勾图标免抠素材免费下载-素材fmiJUeVVk-新图网| Peace gesture, Peace">
            <a:extLst>
              <a:ext uri="{FF2B5EF4-FFF2-40B4-BE49-F238E27FC236}">
                <a16:creationId xmlns:a16="http://schemas.microsoft.com/office/drawing/2014/main" id="{5980F22A-42D5-F446-B786-0D52B15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9" y="6391118"/>
            <a:ext cx="290374" cy="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2FDAB47F-DA05-E243-9631-A38A33ED7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632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668BD74F-C73E-C54F-B671-4602AEC8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CD4F68-BE9D-4241-87FD-28209B48C34E}"/>
              </a:ext>
            </a:extLst>
          </p:cNvPr>
          <p:cNvSpPr/>
          <p:nvPr/>
        </p:nvSpPr>
        <p:spPr>
          <a:xfrm>
            <a:off x="7304396" y="333482"/>
            <a:ext cx="4858977" cy="6524518"/>
          </a:xfrm>
          <a:prstGeom prst="rect">
            <a:avLst/>
          </a:prstGeom>
          <a:solidFill>
            <a:srgbClr val="D9D9D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143129" y="2478939"/>
            <a:ext cx="2953217" cy="3432890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橢圓 6"/>
          <p:cNvSpPr/>
          <p:nvPr/>
        </p:nvSpPr>
        <p:spPr>
          <a:xfrm>
            <a:off x="4391797" y="2070628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14287" y="2164824"/>
            <a:ext cx="803634" cy="801843"/>
            <a:chOff x="4829067" y="2164824"/>
            <a:chExt cx="803634" cy="801843"/>
          </a:xfrm>
        </p:grpSpPr>
        <p:sp>
          <p:nvSpPr>
            <p:cNvPr id="67" name="橢圓 5"/>
            <p:cNvSpPr/>
            <p:nvPr/>
          </p:nvSpPr>
          <p:spPr>
            <a:xfrm>
              <a:off x="4829067" y="2164824"/>
              <a:ext cx="803634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60"/>
            <p:cNvSpPr>
              <a:spLocks noChangeArrowheads="1"/>
            </p:cNvSpPr>
            <p:nvPr/>
          </p:nvSpPr>
          <p:spPr bwMode="auto">
            <a:xfrm>
              <a:off x="5091841" y="2451082"/>
              <a:ext cx="315495" cy="220381"/>
            </a:xfrm>
            <a:custGeom>
              <a:avLst/>
              <a:gdLst>
                <a:gd name="T0" fmla="*/ 147281 w 601"/>
                <a:gd name="T1" fmla="*/ 68912 h 418"/>
                <a:gd name="T2" fmla="*/ 147281 w 601"/>
                <a:gd name="T3" fmla="*/ 68912 h 418"/>
                <a:gd name="T4" fmla="*/ 213018 w 601"/>
                <a:gd name="T5" fmla="*/ 2526 h 418"/>
                <a:gd name="T6" fmla="*/ 215533 w 601"/>
                <a:gd name="T7" fmla="*/ 10102 h 418"/>
                <a:gd name="T8" fmla="*/ 215533 w 601"/>
                <a:gd name="T9" fmla="*/ 139989 h 418"/>
                <a:gd name="T10" fmla="*/ 213018 w 601"/>
                <a:gd name="T11" fmla="*/ 147927 h 418"/>
                <a:gd name="T12" fmla="*/ 147281 w 601"/>
                <a:gd name="T13" fmla="*/ 68912 h 418"/>
                <a:gd name="T14" fmla="*/ 2515 w 601"/>
                <a:gd name="T15" fmla="*/ 2526 h 418"/>
                <a:gd name="T16" fmla="*/ 2515 w 601"/>
                <a:gd name="T17" fmla="*/ 2526 h 418"/>
                <a:gd name="T18" fmla="*/ 10058 w 601"/>
                <a:gd name="T19" fmla="*/ 0 h 418"/>
                <a:gd name="T20" fmla="*/ 205475 w 601"/>
                <a:gd name="T21" fmla="*/ 0 h 418"/>
                <a:gd name="T22" fmla="*/ 213018 w 601"/>
                <a:gd name="T23" fmla="*/ 2526 h 418"/>
                <a:gd name="T24" fmla="*/ 106689 w 601"/>
                <a:gd name="T25" fmla="*/ 86591 h 418"/>
                <a:gd name="T26" fmla="*/ 2515 w 601"/>
                <a:gd name="T27" fmla="*/ 2526 h 418"/>
                <a:gd name="T28" fmla="*/ 2515 w 601"/>
                <a:gd name="T29" fmla="*/ 147927 h 418"/>
                <a:gd name="T30" fmla="*/ 2515 w 601"/>
                <a:gd name="T31" fmla="*/ 147927 h 418"/>
                <a:gd name="T32" fmla="*/ 0 w 601"/>
                <a:gd name="T33" fmla="*/ 139989 h 418"/>
                <a:gd name="T34" fmla="*/ 0 w 601"/>
                <a:gd name="T35" fmla="*/ 10102 h 418"/>
                <a:gd name="T36" fmla="*/ 2515 w 601"/>
                <a:gd name="T37" fmla="*/ 2526 h 418"/>
                <a:gd name="T38" fmla="*/ 68611 w 601"/>
                <a:gd name="T39" fmla="*/ 68912 h 418"/>
                <a:gd name="T40" fmla="*/ 2515 w 601"/>
                <a:gd name="T41" fmla="*/ 147927 h 418"/>
                <a:gd name="T42" fmla="*/ 106689 w 601"/>
                <a:gd name="T43" fmla="*/ 107157 h 418"/>
                <a:gd name="T44" fmla="*/ 106689 w 601"/>
                <a:gd name="T45" fmla="*/ 107157 h 418"/>
                <a:gd name="T46" fmla="*/ 134349 w 601"/>
                <a:gd name="T47" fmla="*/ 79014 h 418"/>
                <a:gd name="T48" fmla="*/ 213018 w 601"/>
                <a:gd name="T49" fmla="*/ 147927 h 418"/>
                <a:gd name="T50" fmla="*/ 205475 w 601"/>
                <a:gd name="T51" fmla="*/ 150452 h 418"/>
                <a:gd name="T52" fmla="*/ 10058 w 601"/>
                <a:gd name="T53" fmla="*/ 150452 h 418"/>
                <a:gd name="T54" fmla="*/ 2515 w 601"/>
                <a:gd name="T55" fmla="*/ 147927 h 418"/>
                <a:gd name="T56" fmla="*/ 78669 w 601"/>
                <a:gd name="T57" fmla="*/ 79014 h 418"/>
                <a:gd name="T58" fmla="*/ 106689 w 601"/>
                <a:gd name="T59" fmla="*/ 107157 h 41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1" h="418">
                  <a:moveTo>
                    <a:pt x="410" y="191"/>
                  </a:moveTo>
                  <a:lnTo>
                    <a:pt x="410" y="191"/>
                  </a:lnTo>
                  <a:cubicBezTo>
                    <a:pt x="593" y="7"/>
                    <a:pt x="593" y="7"/>
                    <a:pt x="593" y="7"/>
                  </a:cubicBezTo>
                  <a:cubicBezTo>
                    <a:pt x="600" y="14"/>
                    <a:pt x="600" y="21"/>
                    <a:pt x="600" y="28"/>
                  </a:cubicBezTo>
                  <a:cubicBezTo>
                    <a:pt x="600" y="388"/>
                    <a:pt x="600" y="388"/>
                    <a:pt x="600" y="388"/>
                  </a:cubicBezTo>
                  <a:cubicBezTo>
                    <a:pt x="600" y="395"/>
                    <a:pt x="600" y="403"/>
                    <a:pt x="593" y="410"/>
                  </a:cubicBezTo>
                  <a:lnTo>
                    <a:pt x="410" y="191"/>
                  </a:lnTo>
                  <a:close/>
                  <a:moveTo>
                    <a:pt x="7" y="7"/>
                  </a:moveTo>
                  <a:lnTo>
                    <a:pt x="7" y="7"/>
                  </a:lnTo>
                  <a:cubicBezTo>
                    <a:pt x="14" y="7"/>
                    <a:pt x="21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9" y="0"/>
                    <a:pt x="586" y="7"/>
                    <a:pt x="593" y="7"/>
                  </a:cubicBezTo>
                  <a:cubicBezTo>
                    <a:pt x="297" y="240"/>
                    <a:pt x="297" y="240"/>
                    <a:pt x="297" y="240"/>
                  </a:cubicBezTo>
                  <a:lnTo>
                    <a:pt x="7" y="7"/>
                  </a:lnTo>
                  <a:close/>
                  <a:moveTo>
                    <a:pt x="7" y="410"/>
                  </a:moveTo>
                  <a:lnTo>
                    <a:pt x="7" y="410"/>
                  </a:lnTo>
                  <a:cubicBezTo>
                    <a:pt x="0" y="403"/>
                    <a:pt x="0" y="395"/>
                    <a:pt x="0" y="38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1"/>
                    <a:pt x="0" y="14"/>
                    <a:pt x="7" y="7"/>
                  </a:cubicBezTo>
                  <a:cubicBezTo>
                    <a:pt x="191" y="191"/>
                    <a:pt x="191" y="191"/>
                    <a:pt x="191" y="191"/>
                  </a:cubicBezTo>
                  <a:lnTo>
                    <a:pt x="7" y="410"/>
                  </a:lnTo>
                  <a:close/>
                  <a:moveTo>
                    <a:pt x="297" y="297"/>
                  </a:moveTo>
                  <a:lnTo>
                    <a:pt x="297" y="297"/>
                  </a:lnTo>
                  <a:cubicBezTo>
                    <a:pt x="374" y="219"/>
                    <a:pt x="374" y="219"/>
                    <a:pt x="374" y="219"/>
                  </a:cubicBezTo>
                  <a:cubicBezTo>
                    <a:pt x="593" y="410"/>
                    <a:pt x="593" y="410"/>
                    <a:pt x="593" y="410"/>
                  </a:cubicBezTo>
                  <a:cubicBezTo>
                    <a:pt x="586" y="417"/>
                    <a:pt x="579" y="417"/>
                    <a:pt x="572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1" y="417"/>
                    <a:pt x="14" y="417"/>
                    <a:pt x="7" y="410"/>
                  </a:cubicBezTo>
                  <a:cubicBezTo>
                    <a:pt x="219" y="219"/>
                    <a:pt x="219" y="219"/>
                    <a:pt x="219" y="219"/>
                  </a:cubicBezTo>
                  <a:lnTo>
                    <a:pt x="297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3387" y="2351323"/>
            <a:ext cx="803634" cy="803632"/>
            <a:chOff x="6398167" y="2351323"/>
            <a:chExt cx="803634" cy="803632"/>
          </a:xfrm>
        </p:grpSpPr>
        <p:sp>
          <p:nvSpPr>
            <p:cNvPr id="73" name="橢圓 7"/>
            <p:cNvSpPr/>
            <p:nvPr/>
          </p:nvSpPr>
          <p:spPr>
            <a:xfrm>
              <a:off x="6398167" y="2351323"/>
              <a:ext cx="803634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10"/>
            <p:cNvSpPr>
              <a:spLocks noChangeArrowheads="1"/>
            </p:cNvSpPr>
            <p:nvPr/>
          </p:nvSpPr>
          <p:spPr bwMode="auto">
            <a:xfrm>
              <a:off x="6701392" y="2585466"/>
              <a:ext cx="197184" cy="320133"/>
            </a:xfrm>
            <a:custGeom>
              <a:avLst/>
              <a:gdLst>
                <a:gd name="T0" fmla="*/ 134573 w 376"/>
                <a:gd name="T1" fmla="*/ 205765 h 609"/>
                <a:gd name="T2" fmla="*/ 134573 w 376"/>
                <a:gd name="T3" fmla="*/ 205765 h 609"/>
                <a:gd name="T4" fmla="*/ 109094 w 376"/>
                <a:gd name="T5" fmla="*/ 216197 h 609"/>
                <a:gd name="T6" fmla="*/ 86486 w 376"/>
                <a:gd name="T7" fmla="*/ 218715 h 609"/>
                <a:gd name="T8" fmla="*/ 61006 w 376"/>
                <a:gd name="T9" fmla="*/ 213679 h 609"/>
                <a:gd name="T10" fmla="*/ 43063 w 376"/>
                <a:gd name="T11" fmla="*/ 203247 h 609"/>
                <a:gd name="T12" fmla="*/ 30503 w 376"/>
                <a:gd name="T13" fmla="*/ 188138 h 609"/>
                <a:gd name="T14" fmla="*/ 27991 w 376"/>
                <a:gd name="T15" fmla="*/ 165116 h 609"/>
                <a:gd name="T16" fmla="*/ 27991 w 376"/>
                <a:gd name="T17" fmla="*/ 88853 h 609"/>
                <a:gd name="T18" fmla="*/ 0 w 376"/>
                <a:gd name="T19" fmla="*/ 88853 h 609"/>
                <a:gd name="T20" fmla="*/ 0 w 376"/>
                <a:gd name="T21" fmla="*/ 58276 h 609"/>
                <a:gd name="T22" fmla="*/ 22967 w 376"/>
                <a:gd name="T23" fmla="*/ 48204 h 609"/>
                <a:gd name="T24" fmla="*/ 38039 w 376"/>
                <a:gd name="T25" fmla="*/ 28059 h 609"/>
                <a:gd name="T26" fmla="*/ 45575 w 376"/>
                <a:gd name="T27" fmla="*/ 0 h 609"/>
                <a:gd name="T28" fmla="*/ 76079 w 376"/>
                <a:gd name="T29" fmla="*/ 0 h 609"/>
                <a:gd name="T30" fmla="*/ 76079 w 376"/>
                <a:gd name="T31" fmla="*/ 50722 h 609"/>
                <a:gd name="T32" fmla="*/ 127037 w 376"/>
                <a:gd name="T33" fmla="*/ 50722 h 609"/>
                <a:gd name="T34" fmla="*/ 127037 w 376"/>
                <a:gd name="T35" fmla="*/ 88853 h 609"/>
                <a:gd name="T36" fmla="*/ 76079 w 376"/>
                <a:gd name="T37" fmla="*/ 88853 h 609"/>
                <a:gd name="T38" fmla="*/ 76079 w 376"/>
                <a:gd name="T39" fmla="*/ 144971 h 609"/>
                <a:gd name="T40" fmla="*/ 78591 w 376"/>
                <a:gd name="T41" fmla="*/ 167634 h 609"/>
                <a:gd name="T42" fmla="*/ 86486 w 376"/>
                <a:gd name="T43" fmla="*/ 178066 h 609"/>
                <a:gd name="T44" fmla="*/ 101558 w 376"/>
                <a:gd name="T45" fmla="*/ 183102 h 609"/>
                <a:gd name="T46" fmla="*/ 134573 w 376"/>
                <a:gd name="T47" fmla="*/ 172670 h 609"/>
                <a:gd name="T48" fmla="*/ 134573 w 376"/>
                <a:gd name="T49" fmla="*/ 205765 h 6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6" h="609">
                  <a:moveTo>
                    <a:pt x="375" y="572"/>
                  </a:moveTo>
                  <a:lnTo>
                    <a:pt x="375" y="572"/>
                  </a:lnTo>
                  <a:cubicBezTo>
                    <a:pt x="347" y="587"/>
                    <a:pt x="325" y="594"/>
                    <a:pt x="304" y="601"/>
                  </a:cubicBezTo>
                  <a:cubicBezTo>
                    <a:pt x="283" y="601"/>
                    <a:pt x="262" y="608"/>
                    <a:pt x="241" y="608"/>
                  </a:cubicBezTo>
                  <a:cubicBezTo>
                    <a:pt x="212" y="608"/>
                    <a:pt x="191" y="601"/>
                    <a:pt x="170" y="594"/>
                  </a:cubicBezTo>
                  <a:cubicBezTo>
                    <a:pt x="156" y="587"/>
                    <a:pt x="135" y="580"/>
                    <a:pt x="120" y="565"/>
                  </a:cubicBezTo>
                  <a:cubicBezTo>
                    <a:pt x="106" y="551"/>
                    <a:pt x="92" y="537"/>
                    <a:pt x="85" y="523"/>
                  </a:cubicBezTo>
                  <a:cubicBezTo>
                    <a:pt x="85" y="509"/>
                    <a:pt x="78" y="488"/>
                    <a:pt x="78" y="459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2" y="155"/>
                    <a:pt x="50" y="148"/>
                    <a:pt x="64" y="134"/>
                  </a:cubicBezTo>
                  <a:cubicBezTo>
                    <a:pt x="85" y="113"/>
                    <a:pt x="99" y="99"/>
                    <a:pt x="106" y="78"/>
                  </a:cubicBezTo>
                  <a:cubicBezTo>
                    <a:pt x="113" y="56"/>
                    <a:pt x="120" y="35"/>
                    <a:pt x="127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354" y="141"/>
                    <a:pt x="354" y="141"/>
                    <a:pt x="354" y="141"/>
                  </a:cubicBezTo>
                  <a:cubicBezTo>
                    <a:pt x="354" y="247"/>
                    <a:pt x="354" y="247"/>
                    <a:pt x="354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403"/>
                    <a:pt x="212" y="403"/>
                    <a:pt x="212" y="403"/>
                  </a:cubicBezTo>
                  <a:cubicBezTo>
                    <a:pt x="212" y="438"/>
                    <a:pt x="212" y="459"/>
                    <a:pt x="219" y="466"/>
                  </a:cubicBezTo>
                  <a:cubicBezTo>
                    <a:pt x="219" y="480"/>
                    <a:pt x="227" y="488"/>
                    <a:pt x="241" y="495"/>
                  </a:cubicBezTo>
                  <a:cubicBezTo>
                    <a:pt x="255" y="502"/>
                    <a:pt x="269" y="509"/>
                    <a:pt x="283" y="509"/>
                  </a:cubicBezTo>
                  <a:cubicBezTo>
                    <a:pt x="318" y="509"/>
                    <a:pt x="347" y="495"/>
                    <a:pt x="375" y="480"/>
                  </a:cubicBezTo>
                  <a:lnTo>
                    <a:pt x="375" y="5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86031" y="4008335"/>
            <a:ext cx="801843" cy="803632"/>
            <a:chOff x="3800811" y="4008335"/>
            <a:chExt cx="801843" cy="803632"/>
          </a:xfrm>
        </p:grpSpPr>
        <p:sp>
          <p:nvSpPr>
            <p:cNvPr id="64" name="橢圓 3"/>
            <p:cNvSpPr/>
            <p:nvPr/>
          </p:nvSpPr>
          <p:spPr>
            <a:xfrm>
              <a:off x="3800811" y="4008335"/>
              <a:ext cx="801843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22"/>
            <p:cNvSpPr>
              <a:spLocks noChangeArrowheads="1"/>
            </p:cNvSpPr>
            <p:nvPr/>
          </p:nvSpPr>
          <p:spPr bwMode="auto">
            <a:xfrm>
              <a:off x="4042826" y="4237002"/>
              <a:ext cx="317815" cy="301575"/>
            </a:xfrm>
            <a:custGeom>
              <a:avLst/>
              <a:gdLst>
                <a:gd name="T0" fmla="*/ 212060 w 602"/>
                <a:gd name="T1" fmla="*/ 129660 h 573"/>
                <a:gd name="T2" fmla="*/ 186411 w 602"/>
                <a:gd name="T3" fmla="*/ 124617 h 573"/>
                <a:gd name="T4" fmla="*/ 168709 w 602"/>
                <a:gd name="T5" fmla="*/ 88961 h 573"/>
                <a:gd name="T6" fmla="*/ 217118 w 602"/>
                <a:gd name="T7" fmla="*/ 94003 h 573"/>
                <a:gd name="T8" fmla="*/ 212060 w 602"/>
                <a:gd name="T9" fmla="*/ 129660 h 573"/>
                <a:gd name="T10" fmla="*/ 168709 w 602"/>
                <a:gd name="T11" fmla="*/ 112012 h 573"/>
                <a:gd name="T12" fmla="*/ 171238 w 602"/>
                <a:gd name="T13" fmla="*/ 112012 h 573"/>
                <a:gd name="T14" fmla="*/ 178824 w 602"/>
                <a:gd name="T15" fmla="*/ 129660 h 573"/>
                <a:gd name="T16" fmla="*/ 161122 w 602"/>
                <a:gd name="T17" fmla="*/ 142626 h 573"/>
                <a:gd name="T18" fmla="*/ 102237 w 602"/>
                <a:gd name="T19" fmla="*/ 2521 h 573"/>
                <a:gd name="T20" fmla="*/ 163651 w 602"/>
                <a:gd name="T21" fmla="*/ 101927 h 573"/>
                <a:gd name="T22" fmla="*/ 166180 w 602"/>
                <a:gd name="T23" fmla="*/ 106969 h 573"/>
                <a:gd name="T24" fmla="*/ 168709 w 602"/>
                <a:gd name="T25" fmla="*/ 109490 h 573"/>
                <a:gd name="T26" fmla="*/ 168709 w 602"/>
                <a:gd name="T27" fmla="*/ 112012 h 573"/>
                <a:gd name="T28" fmla="*/ 107294 w 602"/>
                <a:gd name="T29" fmla="*/ 68792 h 573"/>
                <a:gd name="T30" fmla="*/ 71530 w 602"/>
                <a:gd name="T31" fmla="*/ 129660 h 573"/>
                <a:gd name="T32" fmla="*/ 38294 w 602"/>
                <a:gd name="T33" fmla="*/ 175761 h 573"/>
                <a:gd name="T34" fmla="*/ 25650 w 602"/>
                <a:gd name="T35" fmla="*/ 160274 h 573"/>
                <a:gd name="T36" fmla="*/ 66472 w 602"/>
                <a:gd name="T37" fmla="*/ 88961 h 573"/>
                <a:gd name="T38" fmla="*/ 92122 w 602"/>
                <a:gd name="T39" fmla="*/ 53305 h 573"/>
                <a:gd name="T40" fmla="*/ 107294 w 602"/>
                <a:gd name="T41" fmla="*/ 68792 h 573"/>
                <a:gd name="T42" fmla="*/ 2529 w 602"/>
                <a:gd name="T43" fmla="*/ 129660 h 573"/>
                <a:gd name="T44" fmla="*/ 0 w 602"/>
                <a:gd name="T45" fmla="*/ 94003 h 573"/>
                <a:gd name="T46" fmla="*/ 53828 w 602"/>
                <a:gd name="T47" fmla="*/ 88961 h 573"/>
                <a:gd name="T48" fmla="*/ 2529 w 602"/>
                <a:gd name="T49" fmla="*/ 129660 h 573"/>
                <a:gd name="T50" fmla="*/ 23121 w 602"/>
                <a:gd name="T51" fmla="*/ 173240 h 573"/>
                <a:gd name="T52" fmla="*/ 35765 w 602"/>
                <a:gd name="T53" fmla="*/ 185846 h 573"/>
                <a:gd name="T54" fmla="*/ 15534 w 602"/>
                <a:gd name="T55" fmla="*/ 195930 h 573"/>
                <a:gd name="T56" fmla="*/ 23121 w 602"/>
                <a:gd name="T57" fmla="*/ 173240 h 573"/>
                <a:gd name="T58" fmla="*/ 125357 w 602"/>
                <a:gd name="T59" fmla="*/ 88961 h 573"/>
                <a:gd name="T60" fmla="*/ 81645 w 602"/>
                <a:gd name="T61" fmla="*/ 129660 h 573"/>
                <a:gd name="T62" fmla="*/ 125357 w 602"/>
                <a:gd name="T63" fmla="*/ 88961 h 573"/>
                <a:gd name="T64" fmla="*/ 171238 w 602"/>
                <a:gd name="T65" fmla="*/ 150189 h 573"/>
                <a:gd name="T66" fmla="*/ 186411 w 602"/>
                <a:gd name="T67" fmla="*/ 147668 h 573"/>
                <a:gd name="T68" fmla="*/ 191468 w 602"/>
                <a:gd name="T69" fmla="*/ 167837 h 573"/>
                <a:gd name="T70" fmla="*/ 178824 w 602"/>
                <a:gd name="T71" fmla="*/ 170358 h 573"/>
                <a:gd name="T72" fmla="*/ 171238 w 602"/>
                <a:gd name="T73" fmla="*/ 150189 h 573"/>
                <a:gd name="T74" fmla="*/ 209531 w 602"/>
                <a:gd name="T75" fmla="*/ 206015 h 573"/>
                <a:gd name="T76" fmla="*/ 191468 w 602"/>
                <a:gd name="T77" fmla="*/ 178282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573">
                  <a:moveTo>
                    <a:pt x="587" y="360"/>
                  </a:moveTo>
                  <a:lnTo>
                    <a:pt x="587" y="360"/>
                  </a:lnTo>
                  <a:cubicBezTo>
                    <a:pt x="523" y="360"/>
                    <a:pt x="523" y="360"/>
                    <a:pt x="523" y="360"/>
                  </a:cubicBezTo>
                  <a:cubicBezTo>
                    <a:pt x="516" y="353"/>
                    <a:pt x="516" y="353"/>
                    <a:pt x="516" y="346"/>
                  </a:cubicBezTo>
                  <a:cubicBezTo>
                    <a:pt x="516" y="346"/>
                    <a:pt x="509" y="332"/>
                    <a:pt x="502" y="318"/>
                  </a:cubicBezTo>
                  <a:cubicBezTo>
                    <a:pt x="495" y="304"/>
                    <a:pt x="481" y="275"/>
                    <a:pt x="467" y="247"/>
                  </a:cubicBezTo>
                  <a:cubicBezTo>
                    <a:pt x="587" y="247"/>
                    <a:pt x="587" y="247"/>
                    <a:pt x="587" y="247"/>
                  </a:cubicBezTo>
                  <a:cubicBezTo>
                    <a:pt x="594" y="247"/>
                    <a:pt x="601" y="254"/>
                    <a:pt x="601" y="261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353"/>
                    <a:pt x="594" y="360"/>
                    <a:pt x="587" y="360"/>
                  </a:cubicBezTo>
                  <a:close/>
                  <a:moveTo>
                    <a:pt x="467" y="311"/>
                  </a:moveTo>
                  <a:lnTo>
                    <a:pt x="467" y="311"/>
                  </a:lnTo>
                  <a:cubicBezTo>
                    <a:pt x="474" y="311"/>
                    <a:pt x="474" y="311"/>
                    <a:pt x="474" y="311"/>
                  </a:cubicBezTo>
                  <a:cubicBezTo>
                    <a:pt x="481" y="332"/>
                    <a:pt x="488" y="353"/>
                    <a:pt x="495" y="360"/>
                  </a:cubicBezTo>
                  <a:cubicBezTo>
                    <a:pt x="502" y="375"/>
                    <a:pt x="488" y="389"/>
                    <a:pt x="474" y="396"/>
                  </a:cubicBezTo>
                  <a:cubicBezTo>
                    <a:pt x="467" y="396"/>
                    <a:pt x="460" y="403"/>
                    <a:pt x="446" y="396"/>
                  </a:cubicBezTo>
                  <a:cubicBezTo>
                    <a:pt x="431" y="389"/>
                    <a:pt x="361" y="219"/>
                    <a:pt x="340" y="177"/>
                  </a:cubicBezTo>
                  <a:cubicBezTo>
                    <a:pt x="325" y="127"/>
                    <a:pt x="269" y="14"/>
                    <a:pt x="283" y="7"/>
                  </a:cubicBezTo>
                  <a:cubicBezTo>
                    <a:pt x="297" y="0"/>
                    <a:pt x="347" y="92"/>
                    <a:pt x="375" y="148"/>
                  </a:cubicBezTo>
                  <a:cubicBezTo>
                    <a:pt x="396" y="177"/>
                    <a:pt x="431" y="233"/>
                    <a:pt x="453" y="283"/>
                  </a:cubicBezTo>
                  <a:lnTo>
                    <a:pt x="460" y="290"/>
                  </a:lnTo>
                  <a:cubicBezTo>
                    <a:pt x="460" y="290"/>
                    <a:pt x="460" y="290"/>
                    <a:pt x="460" y="297"/>
                  </a:cubicBezTo>
                  <a:cubicBezTo>
                    <a:pt x="460" y="297"/>
                    <a:pt x="460" y="297"/>
                    <a:pt x="467" y="304"/>
                  </a:cubicBezTo>
                  <a:cubicBezTo>
                    <a:pt x="467" y="304"/>
                    <a:pt x="467" y="304"/>
                    <a:pt x="467" y="311"/>
                  </a:cubicBezTo>
                  <a:close/>
                  <a:moveTo>
                    <a:pt x="297" y="191"/>
                  </a:moveTo>
                  <a:lnTo>
                    <a:pt x="297" y="191"/>
                  </a:lnTo>
                  <a:cubicBezTo>
                    <a:pt x="248" y="275"/>
                    <a:pt x="248" y="275"/>
                    <a:pt x="248" y="275"/>
                  </a:cubicBezTo>
                  <a:cubicBezTo>
                    <a:pt x="198" y="360"/>
                    <a:pt x="198" y="360"/>
                    <a:pt x="198" y="360"/>
                  </a:cubicBezTo>
                  <a:cubicBezTo>
                    <a:pt x="127" y="481"/>
                    <a:pt x="127" y="481"/>
                    <a:pt x="127" y="481"/>
                  </a:cubicBezTo>
                  <a:cubicBezTo>
                    <a:pt x="127" y="488"/>
                    <a:pt x="113" y="488"/>
                    <a:pt x="106" y="488"/>
                  </a:cubicBezTo>
                  <a:cubicBezTo>
                    <a:pt x="71" y="466"/>
                    <a:pt x="71" y="466"/>
                    <a:pt x="71" y="466"/>
                  </a:cubicBezTo>
                  <a:cubicBezTo>
                    <a:pt x="64" y="459"/>
                    <a:pt x="64" y="452"/>
                    <a:pt x="71" y="445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40" y="148"/>
                    <a:pt x="248" y="141"/>
                    <a:pt x="255" y="148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97" y="170"/>
                    <a:pt x="304" y="184"/>
                    <a:pt x="297" y="191"/>
                  </a:cubicBezTo>
                  <a:close/>
                  <a:moveTo>
                    <a:pt x="7" y="360"/>
                  </a:moveTo>
                  <a:lnTo>
                    <a:pt x="7" y="360"/>
                  </a:lnTo>
                  <a:cubicBezTo>
                    <a:pt x="0" y="360"/>
                    <a:pt x="0" y="353"/>
                    <a:pt x="0" y="346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54"/>
                    <a:pt x="0" y="247"/>
                    <a:pt x="7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92" y="360"/>
                    <a:pt x="92" y="360"/>
                    <a:pt x="92" y="360"/>
                  </a:cubicBezTo>
                  <a:lnTo>
                    <a:pt x="7" y="360"/>
                  </a:lnTo>
                  <a:close/>
                  <a:moveTo>
                    <a:pt x="64" y="481"/>
                  </a:moveTo>
                  <a:lnTo>
                    <a:pt x="64" y="481"/>
                  </a:lnTo>
                  <a:cubicBezTo>
                    <a:pt x="99" y="502"/>
                    <a:pt x="99" y="502"/>
                    <a:pt x="99" y="502"/>
                  </a:cubicBezTo>
                  <a:cubicBezTo>
                    <a:pt x="106" y="509"/>
                    <a:pt x="106" y="516"/>
                    <a:pt x="99" y="516"/>
                  </a:cubicBezTo>
                  <a:cubicBezTo>
                    <a:pt x="50" y="551"/>
                    <a:pt x="50" y="551"/>
                    <a:pt x="50" y="551"/>
                  </a:cubicBezTo>
                  <a:cubicBezTo>
                    <a:pt x="43" y="551"/>
                    <a:pt x="43" y="551"/>
                    <a:pt x="43" y="544"/>
                  </a:cubicBezTo>
                  <a:cubicBezTo>
                    <a:pt x="50" y="488"/>
                    <a:pt x="50" y="488"/>
                    <a:pt x="50" y="488"/>
                  </a:cubicBezTo>
                  <a:cubicBezTo>
                    <a:pt x="50" y="481"/>
                    <a:pt x="57" y="481"/>
                    <a:pt x="64" y="481"/>
                  </a:cubicBezTo>
                  <a:close/>
                  <a:moveTo>
                    <a:pt x="347" y="247"/>
                  </a:moveTo>
                  <a:lnTo>
                    <a:pt x="347" y="247"/>
                  </a:lnTo>
                  <a:cubicBezTo>
                    <a:pt x="368" y="297"/>
                    <a:pt x="382" y="332"/>
                    <a:pt x="396" y="360"/>
                  </a:cubicBezTo>
                  <a:cubicBezTo>
                    <a:pt x="226" y="360"/>
                    <a:pt x="226" y="360"/>
                    <a:pt x="226" y="360"/>
                  </a:cubicBezTo>
                  <a:cubicBezTo>
                    <a:pt x="290" y="247"/>
                    <a:pt x="290" y="247"/>
                    <a:pt x="290" y="247"/>
                  </a:cubicBezTo>
                  <a:lnTo>
                    <a:pt x="347" y="247"/>
                  </a:lnTo>
                  <a:close/>
                  <a:moveTo>
                    <a:pt x="474" y="417"/>
                  </a:moveTo>
                  <a:lnTo>
                    <a:pt x="474" y="417"/>
                  </a:lnTo>
                  <a:cubicBezTo>
                    <a:pt x="495" y="403"/>
                    <a:pt x="495" y="403"/>
                    <a:pt x="495" y="403"/>
                  </a:cubicBezTo>
                  <a:cubicBezTo>
                    <a:pt x="502" y="403"/>
                    <a:pt x="516" y="403"/>
                    <a:pt x="516" y="410"/>
                  </a:cubicBezTo>
                  <a:cubicBezTo>
                    <a:pt x="537" y="445"/>
                    <a:pt x="537" y="445"/>
                    <a:pt x="537" y="445"/>
                  </a:cubicBezTo>
                  <a:cubicBezTo>
                    <a:pt x="537" y="452"/>
                    <a:pt x="537" y="459"/>
                    <a:pt x="530" y="466"/>
                  </a:cubicBezTo>
                  <a:cubicBezTo>
                    <a:pt x="516" y="473"/>
                    <a:pt x="516" y="473"/>
                    <a:pt x="516" y="473"/>
                  </a:cubicBezTo>
                  <a:cubicBezTo>
                    <a:pt x="509" y="481"/>
                    <a:pt x="495" y="481"/>
                    <a:pt x="495" y="473"/>
                  </a:cubicBezTo>
                  <a:cubicBezTo>
                    <a:pt x="474" y="438"/>
                    <a:pt x="474" y="438"/>
                    <a:pt x="474" y="438"/>
                  </a:cubicBezTo>
                  <a:cubicBezTo>
                    <a:pt x="467" y="431"/>
                    <a:pt x="467" y="417"/>
                    <a:pt x="474" y="417"/>
                  </a:cubicBezTo>
                  <a:close/>
                  <a:moveTo>
                    <a:pt x="580" y="572"/>
                  </a:moveTo>
                  <a:lnTo>
                    <a:pt x="580" y="572"/>
                  </a:lnTo>
                  <a:cubicBezTo>
                    <a:pt x="580" y="558"/>
                    <a:pt x="544" y="551"/>
                    <a:pt x="530" y="530"/>
                  </a:cubicBezTo>
                  <a:cubicBezTo>
                    <a:pt x="509" y="509"/>
                    <a:pt x="523" y="502"/>
                    <a:pt x="530" y="495"/>
                  </a:cubicBezTo>
                  <a:cubicBezTo>
                    <a:pt x="594" y="459"/>
                    <a:pt x="580" y="572"/>
                    <a:pt x="580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13554" y="4133505"/>
            <a:ext cx="801843" cy="801843"/>
            <a:chOff x="7228334" y="4133505"/>
            <a:chExt cx="801843" cy="801843"/>
          </a:xfrm>
        </p:grpSpPr>
        <p:sp>
          <p:nvSpPr>
            <p:cNvPr id="77" name="橢圓 9"/>
            <p:cNvSpPr/>
            <p:nvPr/>
          </p:nvSpPr>
          <p:spPr>
            <a:xfrm>
              <a:off x="7228334" y="4133505"/>
              <a:ext cx="801843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6"/>
            <p:cNvSpPr>
              <a:spLocks noChangeArrowheads="1"/>
            </p:cNvSpPr>
            <p:nvPr/>
          </p:nvSpPr>
          <p:spPr bwMode="auto">
            <a:xfrm>
              <a:off x="7510231" y="4387789"/>
              <a:ext cx="243581" cy="320133"/>
            </a:xfrm>
            <a:custGeom>
              <a:avLst/>
              <a:gdLst>
                <a:gd name="T0" fmla="*/ 69059 w 461"/>
                <a:gd name="T1" fmla="*/ 142453 h 609"/>
                <a:gd name="T2" fmla="*/ 69059 w 461"/>
                <a:gd name="T3" fmla="*/ 142453 h 609"/>
                <a:gd name="T4" fmla="*/ 63997 w 461"/>
                <a:gd name="T5" fmla="*/ 162598 h 609"/>
                <a:gd name="T6" fmla="*/ 58935 w 461"/>
                <a:gd name="T7" fmla="*/ 183102 h 609"/>
                <a:gd name="T8" fmla="*/ 40857 w 461"/>
                <a:gd name="T9" fmla="*/ 213319 h 609"/>
                <a:gd name="T10" fmla="*/ 35795 w 461"/>
                <a:gd name="T11" fmla="*/ 215837 h 609"/>
                <a:gd name="T12" fmla="*/ 33264 w 461"/>
                <a:gd name="T13" fmla="*/ 213319 h 609"/>
                <a:gd name="T14" fmla="*/ 33264 w 461"/>
                <a:gd name="T15" fmla="*/ 185620 h 609"/>
                <a:gd name="T16" fmla="*/ 38326 w 461"/>
                <a:gd name="T17" fmla="*/ 155043 h 609"/>
                <a:gd name="T18" fmla="*/ 51342 w 461"/>
                <a:gd name="T19" fmla="*/ 103962 h 609"/>
                <a:gd name="T20" fmla="*/ 51342 w 461"/>
                <a:gd name="T21" fmla="*/ 98925 h 609"/>
                <a:gd name="T22" fmla="*/ 48811 w 461"/>
                <a:gd name="T23" fmla="*/ 86335 h 609"/>
                <a:gd name="T24" fmla="*/ 48811 w 461"/>
                <a:gd name="T25" fmla="*/ 68708 h 609"/>
                <a:gd name="T26" fmla="*/ 66528 w 461"/>
                <a:gd name="T27" fmla="*/ 48204 h 609"/>
                <a:gd name="T28" fmla="*/ 79544 w 461"/>
                <a:gd name="T29" fmla="*/ 50722 h 609"/>
                <a:gd name="T30" fmla="*/ 87137 w 461"/>
                <a:gd name="T31" fmla="*/ 60794 h 609"/>
                <a:gd name="T32" fmla="*/ 87137 w 461"/>
                <a:gd name="T33" fmla="*/ 76263 h 609"/>
                <a:gd name="T34" fmla="*/ 79544 w 461"/>
                <a:gd name="T35" fmla="*/ 103962 h 609"/>
                <a:gd name="T36" fmla="*/ 77013 w 461"/>
                <a:gd name="T37" fmla="*/ 119430 h 609"/>
                <a:gd name="T38" fmla="*/ 84606 w 461"/>
                <a:gd name="T39" fmla="*/ 132021 h 609"/>
                <a:gd name="T40" fmla="*/ 97261 w 461"/>
                <a:gd name="T41" fmla="*/ 134539 h 609"/>
                <a:gd name="T42" fmla="*/ 120401 w 461"/>
                <a:gd name="T43" fmla="*/ 121948 h 609"/>
                <a:gd name="T44" fmla="*/ 135586 w 461"/>
                <a:gd name="T45" fmla="*/ 81299 h 609"/>
                <a:gd name="T46" fmla="*/ 135586 w 461"/>
                <a:gd name="T47" fmla="*/ 66190 h 609"/>
                <a:gd name="T48" fmla="*/ 125463 w 461"/>
                <a:gd name="T49" fmla="*/ 38131 h 609"/>
                <a:gd name="T50" fmla="*/ 104854 w 461"/>
                <a:gd name="T51" fmla="*/ 22663 h 609"/>
                <a:gd name="T52" fmla="*/ 74121 w 461"/>
                <a:gd name="T53" fmla="*/ 22663 h 609"/>
                <a:gd name="T54" fmla="*/ 30733 w 461"/>
                <a:gd name="T55" fmla="*/ 50722 h 609"/>
                <a:gd name="T56" fmla="*/ 23140 w 461"/>
                <a:gd name="T57" fmla="*/ 81299 h 609"/>
                <a:gd name="T58" fmla="*/ 30733 w 461"/>
                <a:gd name="T59" fmla="*/ 101444 h 609"/>
                <a:gd name="T60" fmla="*/ 33264 w 461"/>
                <a:gd name="T61" fmla="*/ 106840 h 609"/>
                <a:gd name="T62" fmla="*/ 33264 w 461"/>
                <a:gd name="T63" fmla="*/ 116912 h 609"/>
                <a:gd name="T64" fmla="*/ 28202 w 461"/>
                <a:gd name="T65" fmla="*/ 124466 h 609"/>
                <a:gd name="T66" fmla="*/ 23140 w 461"/>
                <a:gd name="T67" fmla="*/ 124466 h 609"/>
                <a:gd name="T68" fmla="*/ 0 w 461"/>
                <a:gd name="T69" fmla="*/ 91371 h 609"/>
                <a:gd name="T70" fmla="*/ 0 w 461"/>
                <a:gd name="T71" fmla="*/ 63312 h 609"/>
                <a:gd name="T72" fmla="*/ 10485 w 461"/>
                <a:gd name="T73" fmla="*/ 43167 h 609"/>
                <a:gd name="T74" fmla="*/ 38326 w 461"/>
                <a:gd name="T75" fmla="*/ 12591 h 609"/>
                <a:gd name="T76" fmla="*/ 71590 w 461"/>
                <a:gd name="T77" fmla="*/ 0 h 609"/>
                <a:gd name="T78" fmla="*/ 87137 w 461"/>
                <a:gd name="T79" fmla="*/ 0 h 609"/>
                <a:gd name="T80" fmla="*/ 122932 w 461"/>
                <a:gd name="T81" fmla="*/ 7554 h 609"/>
                <a:gd name="T82" fmla="*/ 148241 w 461"/>
                <a:gd name="T83" fmla="*/ 25541 h 609"/>
                <a:gd name="T84" fmla="*/ 163788 w 461"/>
                <a:gd name="T85" fmla="*/ 53240 h 609"/>
                <a:gd name="T86" fmla="*/ 166319 w 461"/>
                <a:gd name="T87" fmla="*/ 73744 h 609"/>
                <a:gd name="T88" fmla="*/ 163788 w 461"/>
                <a:gd name="T89" fmla="*/ 91371 h 609"/>
                <a:gd name="T90" fmla="*/ 130525 w 461"/>
                <a:gd name="T91" fmla="*/ 147489 h 609"/>
                <a:gd name="T92" fmla="*/ 117870 w 461"/>
                <a:gd name="T93" fmla="*/ 155043 h 609"/>
                <a:gd name="T94" fmla="*/ 97261 w 461"/>
                <a:gd name="T95" fmla="*/ 157561 h 609"/>
                <a:gd name="T96" fmla="*/ 82075 w 461"/>
                <a:gd name="T97" fmla="*/ 152525 h 609"/>
                <a:gd name="T98" fmla="*/ 69059 w 461"/>
                <a:gd name="T99" fmla="*/ 142453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61" h="609">
                  <a:moveTo>
                    <a:pt x="191" y="396"/>
                  </a:moveTo>
                  <a:lnTo>
                    <a:pt x="191" y="396"/>
                  </a:lnTo>
                  <a:cubicBezTo>
                    <a:pt x="184" y="410"/>
                    <a:pt x="184" y="431"/>
                    <a:pt x="177" y="452"/>
                  </a:cubicBezTo>
                  <a:cubicBezTo>
                    <a:pt x="170" y="473"/>
                    <a:pt x="170" y="495"/>
                    <a:pt x="163" y="509"/>
                  </a:cubicBezTo>
                  <a:cubicBezTo>
                    <a:pt x="149" y="544"/>
                    <a:pt x="135" y="572"/>
                    <a:pt x="113" y="593"/>
                  </a:cubicBezTo>
                  <a:cubicBezTo>
                    <a:pt x="99" y="608"/>
                    <a:pt x="99" y="600"/>
                    <a:pt x="99" y="600"/>
                  </a:cubicBezTo>
                  <a:cubicBezTo>
                    <a:pt x="92" y="600"/>
                    <a:pt x="92" y="600"/>
                    <a:pt x="92" y="593"/>
                  </a:cubicBezTo>
                  <a:cubicBezTo>
                    <a:pt x="92" y="572"/>
                    <a:pt x="92" y="544"/>
                    <a:pt x="92" y="516"/>
                  </a:cubicBezTo>
                  <a:cubicBezTo>
                    <a:pt x="92" y="487"/>
                    <a:pt x="99" y="459"/>
                    <a:pt x="106" y="431"/>
                  </a:cubicBezTo>
                  <a:cubicBezTo>
                    <a:pt x="120" y="389"/>
                    <a:pt x="128" y="339"/>
                    <a:pt x="142" y="289"/>
                  </a:cubicBezTo>
                  <a:cubicBezTo>
                    <a:pt x="142" y="282"/>
                    <a:pt x="142" y="282"/>
                    <a:pt x="142" y="275"/>
                  </a:cubicBezTo>
                  <a:cubicBezTo>
                    <a:pt x="142" y="261"/>
                    <a:pt x="135" y="254"/>
                    <a:pt x="135" y="240"/>
                  </a:cubicBezTo>
                  <a:cubicBezTo>
                    <a:pt x="135" y="219"/>
                    <a:pt x="135" y="205"/>
                    <a:pt x="135" y="191"/>
                  </a:cubicBezTo>
                  <a:cubicBezTo>
                    <a:pt x="142" y="169"/>
                    <a:pt x="156" y="148"/>
                    <a:pt x="184" y="134"/>
                  </a:cubicBezTo>
                  <a:cubicBezTo>
                    <a:pt x="198" y="134"/>
                    <a:pt x="213" y="134"/>
                    <a:pt x="220" y="141"/>
                  </a:cubicBezTo>
                  <a:cubicBezTo>
                    <a:pt x="234" y="148"/>
                    <a:pt x="241" y="155"/>
                    <a:pt x="241" y="169"/>
                  </a:cubicBezTo>
                  <a:cubicBezTo>
                    <a:pt x="248" y="184"/>
                    <a:pt x="241" y="205"/>
                    <a:pt x="241" y="212"/>
                  </a:cubicBezTo>
                  <a:cubicBezTo>
                    <a:pt x="234" y="240"/>
                    <a:pt x="227" y="261"/>
                    <a:pt x="220" y="289"/>
                  </a:cubicBezTo>
                  <a:cubicBezTo>
                    <a:pt x="213" y="304"/>
                    <a:pt x="213" y="318"/>
                    <a:pt x="213" y="332"/>
                  </a:cubicBezTo>
                  <a:cubicBezTo>
                    <a:pt x="220" y="346"/>
                    <a:pt x="227" y="360"/>
                    <a:pt x="234" y="367"/>
                  </a:cubicBezTo>
                  <a:cubicBezTo>
                    <a:pt x="248" y="374"/>
                    <a:pt x="255" y="374"/>
                    <a:pt x="269" y="374"/>
                  </a:cubicBezTo>
                  <a:cubicBezTo>
                    <a:pt x="304" y="374"/>
                    <a:pt x="318" y="353"/>
                    <a:pt x="333" y="339"/>
                  </a:cubicBezTo>
                  <a:cubicBezTo>
                    <a:pt x="354" y="311"/>
                    <a:pt x="368" y="275"/>
                    <a:pt x="375" y="226"/>
                  </a:cubicBezTo>
                  <a:cubicBezTo>
                    <a:pt x="375" y="212"/>
                    <a:pt x="375" y="198"/>
                    <a:pt x="375" y="184"/>
                  </a:cubicBezTo>
                  <a:cubicBezTo>
                    <a:pt x="375" y="148"/>
                    <a:pt x="368" y="127"/>
                    <a:pt x="347" y="106"/>
                  </a:cubicBezTo>
                  <a:cubicBezTo>
                    <a:pt x="333" y="92"/>
                    <a:pt x="318" y="78"/>
                    <a:pt x="290" y="63"/>
                  </a:cubicBezTo>
                  <a:cubicBezTo>
                    <a:pt x="269" y="56"/>
                    <a:pt x="234" y="56"/>
                    <a:pt x="205" y="63"/>
                  </a:cubicBezTo>
                  <a:cubicBezTo>
                    <a:pt x="149" y="71"/>
                    <a:pt x="106" y="99"/>
                    <a:pt x="85" y="141"/>
                  </a:cubicBezTo>
                  <a:cubicBezTo>
                    <a:pt x="71" y="169"/>
                    <a:pt x="64" y="191"/>
                    <a:pt x="64" y="226"/>
                  </a:cubicBezTo>
                  <a:cubicBezTo>
                    <a:pt x="64" y="247"/>
                    <a:pt x="71" y="268"/>
                    <a:pt x="85" y="282"/>
                  </a:cubicBezTo>
                  <a:cubicBezTo>
                    <a:pt x="85" y="289"/>
                    <a:pt x="92" y="289"/>
                    <a:pt x="92" y="297"/>
                  </a:cubicBezTo>
                  <a:cubicBezTo>
                    <a:pt x="99" y="304"/>
                    <a:pt x="92" y="318"/>
                    <a:pt x="92" y="325"/>
                  </a:cubicBezTo>
                  <a:cubicBezTo>
                    <a:pt x="85" y="332"/>
                    <a:pt x="85" y="346"/>
                    <a:pt x="78" y="346"/>
                  </a:cubicBezTo>
                  <a:cubicBezTo>
                    <a:pt x="71" y="346"/>
                    <a:pt x="64" y="346"/>
                    <a:pt x="64" y="346"/>
                  </a:cubicBezTo>
                  <a:cubicBezTo>
                    <a:pt x="29" y="325"/>
                    <a:pt x="15" y="297"/>
                    <a:pt x="0" y="254"/>
                  </a:cubicBezTo>
                  <a:cubicBezTo>
                    <a:pt x="0" y="233"/>
                    <a:pt x="0" y="205"/>
                    <a:pt x="0" y="176"/>
                  </a:cubicBezTo>
                  <a:cubicBezTo>
                    <a:pt x="7" y="155"/>
                    <a:pt x="15" y="134"/>
                    <a:pt x="29" y="120"/>
                  </a:cubicBezTo>
                  <a:cubicBezTo>
                    <a:pt x="43" y="85"/>
                    <a:pt x="71" y="56"/>
                    <a:pt x="106" y="35"/>
                  </a:cubicBezTo>
                  <a:cubicBezTo>
                    <a:pt x="135" y="21"/>
                    <a:pt x="163" y="7"/>
                    <a:pt x="198" y="0"/>
                  </a:cubicBezTo>
                  <a:cubicBezTo>
                    <a:pt x="213" y="0"/>
                    <a:pt x="227" y="0"/>
                    <a:pt x="241" y="0"/>
                  </a:cubicBezTo>
                  <a:cubicBezTo>
                    <a:pt x="276" y="0"/>
                    <a:pt x="311" y="7"/>
                    <a:pt x="340" y="21"/>
                  </a:cubicBezTo>
                  <a:cubicBezTo>
                    <a:pt x="368" y="35"/>
                    <a:pt x="389" y="49"/>
                    <a:pt x="410" y="71"/>
                  </a:cubicBezTo>
                  <a:cubicBezTo>
                    <a:pt x="431" y="92"/>
                    <a:pt x="446" y="113"/>
                    <a:pt x="453" y="148"/>
                  </a:cubicBezTo>
                  <a:cubicBezTo>
                    <a:pt x="460" y="162"/>
                    <a:pt x="460" y="184"/>
                    <a:pt x="460" y="205"/>
                  </a:cubicBezTo>
                  <a:cubicBezTo>
                    <a:pt x="460" y="219"/>
                    <a:pt x="460" y="240"/>
                    <a:pt x="453" y="254"/>
                  </a:cubicBezTo>
                  <a:cubicBezTo>
                    <a:pt x="446" y="325"/>
                    <a:pt x="410" y="382"/>
                    <a:pt x="361" y="410"/>
                  </a:cubicBezTo>
                  <a:cubicBezTo>
                    <a:pt x="354" y="417"/>
                    <a:pt x="340" y="424"/>
                    <a:pt x="326" y="431"/>
                  </a:cubicBezTo>
                  <a:cubicBezTo>
                    <a:pt x="304" y="431"/>
                    <a:pt x="290" y="438"/>
                    <a:pt x="269" y="438"/>
                  </a:cubicBezTo>
                  <a:cubicBezTo>
                    <a:pt x="255" y="431"/>
                    <a:pt x="234" y="431"/>
                    <a:pt x="227" y="424"/>
                  </a:cubicBezTo>
                  <a:cubicBezTo>
                    <a:pt x="213" y="417"/>
                    <a:pt x="198" y="403"/>
                    <a:pt x="191" y="3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橢圓 6"/>
          <p:cNvSpPr/>
          <p:nvPr/>
        </p:nvSpPr>
        <p:spPr>
          <a:xfrm>
            <a:off x="3092533" y="3154955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橢圓 6"/>
          <p:cNvSpPr/>
          <p:nvPr/>
        </p:nvSpPr>
        <p:spPr>
          <a:xfrm>
            <a:off x="5571046" y="3311947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4620277"/>
            <a:ext cx="2463597" cy="912523"/>
            <a:chOff x="7483989" y="3339882"/>
            <a:chExt cx="3071263" cy="912523"/>
          </a:xfrm>
        </p:grpSpPr>
        <p:sp>
          <p:nvSpPr>
            <p:cNvPr id="52" name="矩形 51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Blade+Loot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泛式构造的链游基础平台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996964" y="3339882"/>
              <a:ext cx="2558288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链游平台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15397" y="4620277"/>
            <a:ext cx="3071263" cy="912523"/>
            <a:chOff x="7483989" y="3339882"/>
            <a:chExt cx="3071263" cy="912523"/>
          </a:xfrm>
        </p:grpSpPr>
        <p:sp>
          <p:nvSpPr>
            <p:cNvPr id="55" name="矩形 54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下沉发展，向类似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Decentraland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SandBox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的基础设施方向发展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7483989" y="3339882"/>
              <a:ext cx="2050552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元宇宙基础设施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25690" y="2177016"/>
            <a:ext cx="3071263" cy="691821"/>
            <a:chOff x="7483989" y="3339882"/>
            <a:chExt cx="3071263" cy="691821"/>
          </a:xfrm>
        </p:grpSpPr>
        <p:sp>
          <p:nvSpPr>
            <p:cNvPr id="58" name="矩形 57"/>
            <p:cNvSpPr/>
            <p:nvPr/>
          </p:nvSpPr>
          <p:spPr>
            <a:xfrm>
              <a:off x="7483989" y="3732519"/>
              <a:ext cx="3071263" cy="299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EVM/Solana/…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跨链、多端的多款游戏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7483989" y="3339882"/>
              <a:ext cx="2050552" cy="4462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多链游戏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60020" y="2177016"/>
            <a:ext cx="2838059" cy="912523"/>
            <a:chOff x="7483989" y="3339882"/>
            <a:chExt cx="3071263" cy="912523"/>
          </a:xfrm>
        </p:grpSpPr>
        <p:sp>
          <p:nvSpPr>
            <p:cNvPr id="61" name="矩形 60"/>
            <p:cNvSpPr/>
            <p:nvPr/>
          </p:nvSpPr>
          <p:spPr>
            <a:xfrm>
              <a:off x="7483989" y="3732519"/>
              <a:ext cx="307126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以游戏装备交易为核心的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交易市场，并逐步向全系列​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交易开放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8072845" y="3339882"/>
              <a:ext cx="2482407" cy="437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NFT </a:t>
              </a:r>
              <a:r>
                <a:rPr lang="en-US" altLang="zh-CN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MarketPlace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34" name="文本框 33"/>
            <p:cNvSpPr txBox="1"/>
            <p:nvPr/>
          </p:nvSpPr>
          <p:spPr>
            <a:xfrm>
              <a:off x="3552985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业务版图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Future Plan</a:t>
              </a: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14A052E2-D7A1-D849-99F7-533B3CD35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7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46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05C6BE-880E-1941-9214-B3441261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CA2E2A-8F43-A548-9C4A-D115B4DE99C2}"/>
              </a:ext>
            </a:extLst>
          </p:cNvPr>
          <p:cNvSpPr txBox="1"/>
          <p:nvPr/>
        </p:nvSpPr>
        <p:spPr>
          <a:xfrm>
            <a:off x="-16213" y="4900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Best G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ame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n </a:t>
            </a:r>
            <a:r>
              <a:rPr lang="en-US" altLang="zh-CN" sz="2400" b="1" dirty="0">
                <a:solidFill>
                  <a:srgbClr val="FFC000"/>
                </a:solidFill>
                <a:cs typeface="+mn-ea"/>
                <a:sym typeface="+mn-lt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hain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02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1107285" y="3535721"/>
            <a:ext cx="4585259" cy="295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 err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BladeWarrior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于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7.29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首发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OEC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，是一款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SLG+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卡牌类链游，</a:t>
            </a:r>
            <a:r>
              <a:rPr lang="zh-CN" altLang="en-US" sz="1800" dirty="0">
                <a:solidFill>
                  <a:srgbClr val="0070C0"/>
                </a:solidFill>
                <a:cs typeface="+mn-ea"/>
                <a:sym typeface="+mn-lt"/>
              </a:rPr>
              <a:t>背景是西方中世纪骑士时代，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魔幻写实风格，拥有</a:t>
            </a:r>
            <a:r>
              <a:rPr lang="zh-CN" altLang="en-US" sz="1800" dirty="0">
                <a:solidFill>
                  <a:srgbClr val="0070C0"/>
                </a:solidFill>
                <a:cs typeface="+mn-ea"/>
                <a:sym typeface="+mn-lt"/>
              </a:rPr>
              <a:t>精心设计的经济模型、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多地图和炫酷的战斗特效，是当前链游界画质最高、制作最精美的作品之一，玩家在游戏中可以参加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PVP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PVE</a:t>
            </a:r>
            <a:r>
              <a:rPr lang="zh-CN" altLang="en-US" sz="1800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、每日任务、竞技场等系列活动。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07285" y="2825964"/>
            <a:ext cx="335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Background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8836" y="2264181"/>
            <a:ext cx="248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背景及设定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214226" y="3251979"/>
            <a:ext cx="5775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86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Project Introduction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81CA0D6-ACAE-BC4D-8344-2294C812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380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1436285-A5EB-1246-9C5B-40D475CB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88" y="1194459"/>
            <a:ext cx="6967246" cy="48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635766" y="1629136"/>
            <a:ext cx="3682755" cy="458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 Warrior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是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OEC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上第一个元宇宙游戏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 - 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一个开放式的区块链游戏生态系统。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团队来自内业知名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3A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游戏开发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公司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和国际知名区块链公司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通过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英雄人物完美结合炫酷的打斗场景，高精美画质及多元化的玩法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及通证模型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重新定义链游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坚持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Play To Earn</a:t>
            </a:r>
            <a:r>
              <a:rPr lang="zh-CN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，致力于为用户带来完美的游戏体验同时在游戏中获取丰厚的收益。</a:t>
            </a:r>
            <a:endParaRPr lang="en-US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在生态方面，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Blade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游戏上线后会与顶级公链类似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Polygon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 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BSC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等开展跨链合作，为生态合作伙伴定制专属地图、英雄、武器，为更多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DEFI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项目提供基础设施，成为第一家游戏界的</a:t>
            </a:r>
            <a:r>
              <a:rPr lang="en-US" altLang="zh-CN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DEX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，</a:t>
            </a:r>
            <a:r>
              <a:rPr lang="zh-CN" altLang="en-US" sz="1400" dirty="0">
                <a:solidFill>
                  <a:srgbClr val="0070C0"/>
                </a:solidFill>
                <a:cs typeface="+mn-ea"/>
              </a:rPr>
              <a:t>同时，会建设游戏资产的</a:t>
            </a:r>
            <a:r>
              <a:rPr lang="en-US" altLang="zh-CN" sz="1400" dirty="0">
                <a:solidFill>
                  <a:srgbClr val="0070C0"/>
                </a:solidFill>
                <a:cs typeface="+mn-ea"/>
              </a:rPr>
              <a:t>NFT</a:t>
            </a:r>
            <a:r>
              <a:rPr lang="zh-CN" altLang="en-US" sz="1400" dirty="0">
                <a:solidFill>
                  <a:srgbClr val="0070C0"/>
                </a:solidFill>
                <a:cs typeface="+mn-ea"/>
              </a:rPr>
              <a:t>交易平台，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引领</a:t>
            </a:r>
            <a:r>
              <a:rPr lang="en-US" altLang="zh-CN" sz="1400" dirty="0" err="1">
                <a:solidFill>
                  <a:srgbClr val="0070C0"/>
                </a:solidFill>
                <a:latin typeface="+mn-lt"/>
                <a:ea typeface="+mn-ea"/>
                <a:cs typeface="+mn-ea"/>
              </a:rPr>
              <a:t>GameFi</a:t>
            </a:r>
            <a:r>
              <a:rPr lang="zh-CN" altLang="en-US" sz="1400" dirty="0">
                <a:solidFill>
                  <a:srgbClr val="0070C0"/>
                </a:solidFill>
                <a:latin typeface="+mn-lt"/>
                <a:ea typeface="+mn-ea"/>
                <a:cs typeface="+mn-ea"/>
              </a:rPr>
              <a:t>的发展。</a:t>
            </a:r>
            <a:endParaRPr lang="zh-CN" altLang="zh-CN" sz="1400" dirty="0">
              <a:solidFill>
                <a:srgbClr val="0070C0"/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766" y="982805"/>
            <a:ext cx="382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做链游第一品牌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- 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推动链游向前发展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10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年</a:t>
            </a:r>
            <a:endParaRPr lang="zh-CN" altLang="en-US" b="1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88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项目愿景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Project 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185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4AA4B-C17D-BC47-97DF-FF176E9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4" y="0"/>
            <a:ext cx="484985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15" name="文本框 14"/>
            <p:cNvSpPr txBox="1"/>
            <p:nvPr/>
          </p:nvSpPr>
          <p:spPr>
            <a:xfrm>
              <a:off x="3552990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项目现状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Ecosystem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17846" y="1637772"/>
            <a:ext cx="2299437" cy="4963068"/>
            <a:chOff x="5510072" y="1084995"/>
            <a:chExt cx="2598249" cy="5608019"/>
          </a:xfrm>
        </p:grpSpPr>
        <p:sp>
          <p:nvSpPr>
            <p:cNvPr id="7" name="平行四边形 6"/>
            <p:cNvSpPr/>
            <p:nvPr/>
          </p:nvSpPr>
          <p:spPr>
            <a:xfrm>
              <a:off x="5834194" y="2986797"/>
              <a:ext cx="1854938" cy="3706217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0072" y="1772098"/>
              <a:ext cx="1924480" cy="3854071"/>
            </a:xfrm>
            <a:prstGeom prst="parallelogram">
              <a:avLst>
                <a:gd name="adj" fmla="val 84504"/>
              </a:avLst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6185745" y="1084995"/>
              <a:ext cx="1922576" cy="3841359"/>
            </a:xfrm>
            <a:prstGeom prst="parallelogram">
              <a:avLst>
                <a:gd name="adj" fmla="val 84209"/>
              </a:avLst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D1765FEE-8FB8-4445-BE3D-9C713CDB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62" y="2097187"/>
            <a:ext cx="954757" cy="9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CE62F8-BCA7-3145-9525-D7C1D7B0C1BF}"/>
              </a:ext>
            </a:extLst>
          </p:cNvPr>
          <p:cNvSpPr txBox="1"/>
          <p:nvPr/>
        </p:nvSpPr>
        <p:spPr>
          <a:xfrm>
            <a:off x="6787326" y="3110573"/>
            <a:ext cx="185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Math Wallet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6" descr="OKExChain price today, OKT live marketcap, chart, and info | CoinMarketCap">
            <a:extLst>
              <a:ext uri="{FF2B5EF4-FFF2-40B4-BE49-F238E27FC236}">
                <a16:creationId xmlns:a16="http://schemas.microsoft.com/office/drawing/2014/main" id="{7B460FC3-154E-1F43-86B1-E6DA19BE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31" y="2019858"/>
            <a:ext cx="1555597" cy="15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MySwap (@MySwapDAO) | Twitter">
            <a:extLst>
              <a:ext uri="{FF2B5EF4-FFF2-40B4-BE49-F238E27FC236}">
                <a16:creationId xmlns:a16="http://schemas.microsoft.com/office/drawing/2014/main" id="{77196275-3F8C-C245-803C-2A5AB1CA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77" y="2099389"/>
            <a:ext cx="976595" cy="9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FF708F8-D38B-144C-AF22-A1CBD8EA7AFA}"/>
              </a:ext>
            </a:extLst>
          </p:cNvPr>
          <p:cNvSpPr txBox="1"/>
          <p:nvPr/>
        </p:nvSpPr>
        <p:spPr>
          <a:xfrm>
            <a:off x="227181" y="3060551"/>
            <a:ext cx="180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CherrySwap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12" descr="TokenPocket Lab · GitHub">
            <a:extLst>
              <a:ext uri="{FF2B5EF4-FFF2-40B4-BE49-F238E27FC236}">
                <a16:creationId xmlns:a16="http://schemas.microsoft.com/office/drawing/2014/main" id="{9DD9CD82-B5AC-954B-BF99-9642C74C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95" y="1765607"/>
            <a:ext cx="2011922" cy="201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ATH Press Kit – MathWallet">
            <a:extLst>
              <a:ext uri="{FF2B5EF4-FFF2-40B4-BE49-F238E27FC236}">
                <a16:creationId xmlns:a16="http://schemas.microsoft.com/office/drawing/2014/main" id="{4F1B3D75-31DC-0549-BCC2-FD1E433B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39" y="2118847"/>
            <a:ext cx="950323" cy="9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EB968B-2C3E-494B-BCC8-E01EAB76BAFC}"/>
              </a:ext>
            </a:extLst>
          </p:cNvPr>
          <p:cNvSpPr txBox="1"/>
          <p:nvPr/>
        </p:nvSpPr>
        <p:spPr>
          <a:xfrm>
            <a:off x="3662566" y="3060551"/>
            <a:ext cx="138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MySwap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Picture 16" descr="SOTA – Medium">
            <a:extLst>
              <a:ext uri="{FF2B5EF4-FFF2-40B4-BE49-F238E27FC236}">
                <a16:creationId xmlns:a16="http://schemas.microsoft.com/office/drawing/2014/main" id="{2101505F-B419-0644-AD5B-D9E4107A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14" y="4551516"/>
            <a:ext cx="3949146" cy="221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Image">
            <a:extLst>
              <a:ext uri="{FF2B5EF4-FFF2-40B4-BE49-F238E27FC236}">
                <a16:creationId xmlns:a16="http://schemas.microsoft.com/office/drawing/2014/main" id="{31AF07EB-B8FE-E741-BCF4-CA779D9B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" y="4567402"/>
            <a:ext cx="3949146" cy="22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Image">
            <a:extLst>
              <a:ext uri="{FF2B5EF4-FFF2-40B4-BE49-F238E27FC236}">
                <a16:creationId xmlns:a16="http://schemas.microsoft.com/office/drawing/2014/main" id="{CBB4D55F-D7AE-0B42-92DC-07739430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36" y="4529359"/>
            <a:ext cx="3949143" cy="22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824A44E-BDF4-3549-B131-6CDDE0AC8318}"/>
              </a:ext>
            </a:extLst>
          </p:cNvPr>
          <p:cNvSpPr txBox="1"/>
          <p:nvPr/>
        </p:nvSpPr>
        <p:spPr>
          <a:xfrm>
            <a:off x="2123216" y="1152674"/>
            <a:ext cx="708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海外：</a:t>
            </a:r>
            <a:r>
              <a:rPr kumimoji="1" lang="en-US" altLang="zh-CN" dirty="0">
                <a:solidFill>
                  <a:srgbClr val="0070C0"/>
                </a:solidFill>
              </a:rPr>
              <a:t>Telegram</a:t>
            </a:r>
            <a:r>
              <a:rPr kumimoji="1" lang="zh-CN" altLang="en-US" dirty="0">
                <a:solidFill>
                  <a:srgbClr val="0070C0"/>
                </a:solidFill>
              </a:rPr>
              <a:t>：</a:t>
            </a:r>
            <a:r>
              <a:rPr kumimoji="1" lang="en-US" altLang="zh-CN" dirty="0">
                <a:solidFill>
                  <a:srgbClr val="0070C0"/>
                </a:solidFill>
              </a:rPr>
              <a:t>3</a:t>
            </a:r>
            <a:r>
              <a:rPr kumimoji="1" lang="zh-CN" altLang="en-US" dirty="0">
                <a:solidFill>
                  <a:srgbClr val="0070C0"/>
                </a:solidFill>
              </a:rPr>
              <a:t>万人（中英文），</a:t>
            </a:r>
            <a:r>
              <a:rPr kumimoji="1" lang="en-US" altLang="zh-CN" dirty="0">
                <a:solidFill>
                  <a:srgbClr val="0070C0"/>
                </a:solidFill>
              </a:rPr>
              <a:t>Twitter</a:t>
            </a:r>
            <a:r>
              <a:rPr kumimoji="1" lang="zh-CN" altLang="en-US" dirty="0">
                <a:solidFill>
                  <a:srgbClr val="0070C0"/>
                </a:solidFill>
              </a:rPr>
              <a:t>：</a:t>
            </a:r>
            <a:r>
              <a:rPr kumimoji="1" lang="en-US" altLang="zh-CN" dirty="0">
                <a:solidFill>
                  <a:srgbClr val="0070C0"/>
                </a:solidFill>
              </a:rPr>
              <a:t>1.2</a:t>
            </a:r>
            <a:r>
              <a:rPr kumimoji="1" lang="zh-CN" altLang="en-US" dirty="0">
                <a:solidFill>
                  <a:srgbClr val="0070C0"/>
                </a:solidFill>
              </a:rPr>
              <a:t>万人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zh-CN" altLang="en-US" dirty="0">
                <a:solidFill>
                  <a:srgbClr val="0070C0"/>
                </a:solidFill>
              </a:rPr>
              <a:t>国内：社区基金会</a:t>
            </a:r>
            <a:r>
              <a:rPr kumimoji="1" lang="en-US" altLang="zh-CN" dirty="0">
                <a:solidFill>
                  <a:srgbClr val="0070C0"/>
                </a:solidFill>
              </a:rPr>
              <a:t>,</a:t>
            </a:r>
            <a:r>
              <a:rPr kumimoji="1" lang="zh-CN" altLang="en-US" dirty="0">
                <a:solidFill>
                  <a:srgbClr val="0070C0"/>
                </a:solidFill>
              </a:rPr>
              <a:t>微信群：</a:t>
            </a:r>
            <a:r>
              <a:rPr kumimoji="1" lang="en-US" altLang="zh-CN" dirty="0">
                <a:solidFill>
                  <a:srgbClr val="0070C0"/>
                </a:solidFill>
              </a:rPr>
              <a:t>6</a:t>
            </a:r>
            <a:r>
              <a:rPr kumimoji="1" lang="zh-CN" altLang="en-US" dirty="0">
                <a:solidFill>
                  <a:srgbClr val="0070C0"/>
                </a:solidFill>
              </a:rPr>
              <a:t>个，</a:t>
            </a:r>
            <a:r>
              <a:rPr kumimoji="1" lang="en-US" altLang="zh-CN" dirty="0">
                <a:solidFill>
                  <a:srgbClr val="0070C0"/>
                </a:solidFill>
              </a:rPr>
              <a:t>QQ</a:t>
            </a:r>
            <a:r>
              <a:rPr kumimoji="1" lang="zh-CN" altLang="en-US" dirty="0">
                <a:solidFill>
                  <a:srgbClr val="0070C0"/>
                </a:solidFill>
              </a:rPr>
              <a:t>群，微博超话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pic>
        <p:nvPicPr>
          <p:cNvPr id="1026" name="Picture 2" descr="Coinhub">
            <a:extLst>
              <a:ext uri="{FF2B5EF4-FFF2-40B4-BE49-F238E27FC236}">
                <a16:creationId xmlns:a16="http://schemas.microsoft.com/office/drawing/2014/main" id="{1D343270-1814-8446-9A93-5939DAA9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6" y="3533886"/>
            <a:ext cx="706482" cy="70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64823AF-707F-164D-AD92-6392BF3ABFDE}"/>
              </a:ext>
            </a:extLst>
          </p:cNvPr>
          <p:cNvSpPr txBox="1"/>
          <p:nvPr/>
        </p:nvSpPr>
        <p:spPr>
          <a:xfrm>
            <a:off x="1501537" y="3787763"/>
            <a:ext cx="185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CoinHub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 descr="PokeCrypto is a collection of NFT's centered around Pokemonized versions of  all cryptocurrencies. – PokeCrypto is a collection of NFT's centered around  Pokemonized versions of all cryptocurrencies.">
            <a:extLst>
              <a:ext uri="{FF2B5EF4-FFF2-40B4-BE49-F238E27FC236}">
                <a16:creationId xmlns:a16="http://schemas.microsoft.com/office/drawing/2014/main" id="{FF32DC6F-AC0B-D94A-86F2-73146F7D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85" y="3533886"/>
            <a:ext cx="2694066" cy="8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DFE85F2-C315-0841-8479-6D663B3035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78" y="-57741"/>
            <a:ext cx="2228384" cy="1637772"/>
          </a:xfrm>
          <a:prstGeom prst="rect">
            <a:avLst/>
          </a:prstGeom>
        </p:spPr>
      </p:pic>
      <p:pic>
        <p:nvPicPr>
          <p:cNvPr id="5122" name="Picture 2" descr="比特币价格今日行情_BTC价格走势_比特币价格-MyToken好的链">
            <a:extLst>
              <a:ext uri="{FF2B5EF4-FFF2-40B4-BE49-F238E27FC236}">
                <a16:creationId xmlns:a16="http://schemas.microsoft.com/office/drawing/2014/main" id="{0EEEF89F-3F1C-B942-BD06-904CE9B6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03" y="3671013"/>
            <a:ext cx="1824953" cy="5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67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7" y="43812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角色设定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Heroes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0197EAD-E8A4-7C49-A92A-55B0D27DE11A}"/>
              </a:ext>
            </a:extLst>
          </p:cNvPr>
          <p:cNvSpPr txBox="1"/>
          <p:nvPr/>
        </p:nvSpPr>
        <p:spPr>
          <a:xfrm>
            <a:off x="1794510" y="1247460"/>
            <a:ext cx="974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70C0"/>
                </a:solidFill>
              </a:rPr>
              <a:t>目前</a:t>
            </a:r>
            <a:r>
              <a:rPr kumimoji="1" lang="en-US" altLang="zh-CN" dirty="0">
                <a:solidFill>
                  <a:srgbClr val="0070C0"/>
                </a:solidFill>
              </a:rPr>
              <a:t>NFT</a:t>
            </a:r>
            <a:r>
              <a:rPr kumimoji="1" lang="zh-CN" altLang="en-US" dirty="0">
                <a:solidFill>
                  <a:srgbClr val="0070C0"/>
                </a:solidFill>
              </a:rPr>
              <a:t>包括英雄及武器，分为三级，每个英雄有独特的技能、英雄有专属装备，各英雄之间属性相互克制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70C0"/>
                </a:solidFill>
              </a:rPr>
              <a:t>当前</a:t>
            </a:r>
            <a:r>
              <a:rPr kumimoji="1" lang="en-US" altLang="zh-CN" dirty="0">
                <a:solidFill>
                  <a:srgbClr val="0070C0"/>
                </a:solidFill>
              </a:rPr>
              <a:t>5</a:t>
            </a:r>
            <a:r>
              <a:rPr kumimoji="1" lang="zh-CN" altLang="en-US" dirty="0">
                <a:solidFill>
                  <a:srgbClr val="0070C0"/>
                </a:solidFill>
              </a:rPr>
              <a:t>个英雄（包括</a:t>
            </a:r>
            <a:r>
              <a:rPr kumimoji="1" lang="en-US" altLang="zh-CN" dirty="0">
                <a:solidFill>
                  <a:srgbClr val="0070C0"/>
                </a:solidFill>
              </a:rPr>
              <a:t>OK</a:t>
            </a:r>
            <a:r>
              <a:rPr kumimoji="1" lang="zh-CN" altLang="en-US" dirty="0">
                <a:solidFill>
                  <a:srgbClr val="0070C0"/>
                </a:solidFill>
              </a:rPr>
              <a:t>及</a:t>
            </a:r>
            <a:r>
              <a:rPr kumimoji="1" lang="en-US" altLang="zh-CN" dirty="0">
                <a:solidFill>
                  <a:srgbClr val="0070C0"/>
                </a:solidFill>
              </a:rPr>
              <a:t>Cherry</a:t>
            </a:r>
            <a:r>
              <a:rPr kumimoji="1" lang="zh-CN" altLang="en-US" dirty="0">
                <a:solidFill>
                  <a:srgbClr val="0070C0"/>
                </a:solidFill>
              </a:rPr>
              <a:t>两个定制版英雄）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9ECD39-B6D7-124D-B8A6-B731014B9B9E}"/>
              </a:ext>
            </a:extLst>
          </p:cNvPr>
          <p:cNvSpPr txBox="1"/>
          <p:nvPr/>
        </p:nvSpPr>
        <p:spPr>
          <a:xfrm>
            <a:off x="647547" y="2104218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+mn-ea"/>
              </a:rPr>
              <a:t>（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  <a:sym typeface="+mn-ea"/>
              </a:rPr>
              <a:t>刀锋领主</a:t>
            </a: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  <a:sym typeface="+mn-ea"/>
              </a:rPr>
              <a:t>Blade Lord</a:t>
            </a:r>
            <a:r>
              <a:rPr lang="zh-CN" altLang="zh-CN" b="1" dirty="0"/>
              <a:t>）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EEB885-A398-D349-BCDC-31759947EAC6}"/>
              </a:ext>
            </a:extLst>
          </p:cNvPr>
          <p:cNvSpPr/>
          <p:nvPr/>
        </p:nvSpPr>
        <p:spPr>
          <a:xfrm>
            <a:off x="3983379" y="2104218"/>
            <a:ext cx="3761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</a:rPr>
              <a:t>OK</a:t>
            </a:r>
            <a:r>
              <a:rPr lang="zh-CN" altLang="en-US" b="1" kern="2200" dirty="0">
                <a:effectLst/>
                <a:latin typeface="+mn-ea"/>
                <a:cs typeface="微软雅黑" panose="020B0503020204020204" pitchFamily="34" charset="-122"/>
              </a:rPr>
              <a:t>定制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+mn-ea"/>
                <a:sym typeface="+mn-ea"/>
              </a:rPr>
              <a:t>雷霆法师</a:t>
            </a:r>
            <a:r>
              <a:rPr lang="en-US" altLang="zh-CN" b="1" dirty="0">
                <a:latin typeface="+mn-ea"/>
                <a:sym typeface="+mn-ea"/>
              </a:rPr>
              <a:t> Thunder Mage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）</a:t>
            </a:r>
            <a:endParaRPr lang="zh-CN" altLang="zh-CN" sz="11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4" name="图片 43" descr="角色01背">
            <a:extLst>
              <a:ext uri="{FF2B5EF4-FFF2-40B4-BE49-F238E27FC236}">
                <a16:creationId xmlns:a16="http://schemas.microsoft.com/office/drawing/2014/main" id="{9208CBAB-C140-6443-94EA-7AD752BF00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547" y="2472518"/>
            <a:ext cx="2971348" cy="43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CCA09D-D69A-6B42-AE70-23CA2AC3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47" y="2472518"/>
            <a:ext cx="3054333" cy="432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B600D9C-B774-E440-8295-5611C832B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834" y="2472518"/>
            <a:ext cx="3055027" cy="4320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E892FDD3-515C-0B40-810D-E13FDC2001C2}"/>
              </a:ext>
            </a:extLst>
          </p:cNvPr>
          <p:cNvSpPr/>
          <p:nvPr/>
        </p:nvSpPr>
        <p:spPr>
          <a:xfrm>
            <a:off x="7858844" y="2095198"/>
            <a:ext cx="401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2200" dirty="0">
                <a:effectLst/>
                <a:latin typeface="+mn-ea"/>
                <a:cs typeface="微软雅黑" panose="020B0503020204020204" pitchFamily="34" charset="-122"/>
              </a:rPr>
              <a:t>Cherry</a:t>
            </a:r>
            <a:r>
              <a:rPr lang="zh-CN" altLang="en-US" b="1" kern="2200" dirty="0">
                <a:effectLst/>
                <a:latin typeface="+mn-ea"/>
                <a:cs typeface="微软雅黑" panose="020B0503020204020204" pitchFamily="34" charset="-122"/>
              </a:rPr>
              <a:t>定制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（</a:t>
            </a:r>
            <a:r>
              <a:rPr lang="zh-CN" altLang="zh-CN" b="1" dirty="0">
                <a:latin typeface="+mn-ea"/>
              </a:rPr>
              <a:t>圣灵弓箭手</a:t>
            </a:r>
            <a:r>
              <a:rPr lang="en-US" altLang="zh-CN" b="1" dirty="0">
                <a:latin typeface="+mn-ea"/>
              </a:rPr>
              <a:t>Holy Archer</a:t>
            </a:r>
            <a:r>
              <a:rPr lang="zh-CN" altLang="zh-CN" b="1" kern="2200" dirty="0">
                <a:effectLst/>
                <a:latin typeface="+mn-ea"/>
                <a:cs typeface="微软雅黑" panose="020B0503020204020204" pitchFamily="34" charset="-122"/>
              </a:rPr>
              <a:t>）</a:t>
            </a:r>
            <a:endParaRPr lang="zh-CN" altLang="zh-CN" sz="11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8F04E01-7772-7643-8189-AB901B53C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80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7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武器设定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Weapons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965CFF-F605-B74A-844F-6932858C1317}"/>
              </a:ext>
            </a:extLst>
          </p:cNvPr>
          <p:cNvSpPr txBox="1"/>
          <p:nvPr/>
        </p:nvSpPr>
        <p:spPr>
          <a:xfrm>
            <a:off x="468425" y="1763332"/>
            <a:ext cx="49974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佩戴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英雄可以佩戴所有类型的武器，每个英雄对某一种武器会特别精通，带来额外的能力加成</a:t>
            </a:r>
            <a:endParaRPr lang="en-US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每个英雄可以佩戴两把武器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属性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武器主要增加攻击值，以及少量的命中值、暴击率和生命值。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耐久值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消耗：每击杀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个怪物就会消耗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点武器耐久值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修复：修复需要消耗虚拟币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rgbClr val="0070C0"/>
                </a:solidFill>
              </a:rPr>
              <a:t>品质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武器有三种</a:t>
            </a:r>
            <a:r>
              <a:rPr lang="zh-CN" altLang="en-US" dirty="0">
                <a:solidFill>
                  <a:srgbClr val="0070C0"/>
                </a:solidFill>
              </a:rPr>
              <a:t>等级</a:t>
            </a:r>
            <a:r>
              <a:rPr lang="zh-CN" altLang="zh-CN" dirty="0">
                <a:solidFill>
                  <a:srgbClr val="0070C0"/>
                </a:solidFill>
              </a:rPr>
              <a:t>：</a:t>
            </a:r>
            <a:r>
              <a:rPr lang="en-US" altLang="zh-CN" dirty="0">
                <a:solidFill>
                  <a:srgbClr val="0070C0"/>
                </a:solidFill>
              </a:rPr>
              <a:t>Level1 ~ Level3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0033A3-5283-9F45-82DE-F6C177B87209}"/>
              </a:ext>
            </a:extLst>
          </p:cNvPr>
          <p:cNvSpPr txBox="1"/>
          <p:nvPr/>
        </p:nvSpPr>
        <p:spPr>
          <a:xfrm>
            <a:off x="6406450" y="1262797"/>
            <a:ext cx="497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嗜血巨剑</a:t>
            </a:r>
            <a:r>
              <a:rPr lang="en-US" altLang="zh-CN" dirty="0"/>
              <a:t>                   </a:t>
            </a:r>
            <a:r>
              <a:rPr lang="zh-CN" altLang="zh-CN" dirty="0"/>
              <a:t>魔灵巨剑</a:t>
            </a:r>
            <a:r>
              <a:rPr lang="en-US" altLang="zh-CN" dirty="0"/>
              <a:t>                   </a:t>
            </a:r>
            <a:r>
              <a:rPr lang="zh-CN" altLang="zh-CN" dirty="0"/>
              <a:t>神灵巨剑</a:t>
            </a:r>
            <a:endParaRPr lang="zh-CN" altLang="en-US" dirty="0"/>
          </a:p>
        </p:txBody>
      </p:sp>
      <p:pic>
        <p:nvPicPr>
          <p:cNvPr id="15" name="图片 14" descr="巨剑1">
            <a:extLst>
              <a:ext uri="{FF2B5EF4-FFF2-40B4-BE49-F238E27FC236}">
                <a16:creationId xmlns:a16="http://schemas.microsoft.com/office/drawing/2014/main" id="{913CF26D-A6E7-B547-907B-499569CDB4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8278" y="1642263"/>
            <a:ext cx="1527810" cy="2160270"/>
          </a:xfrm>
          <a:prstGeom prst="rect">
            <a:avLst/>
          </a:prstGeom>
        </p:spPr>
      </p:pic>
      <p:pic>
        <p:nvPicPr>
          <p:cNvPr id="16" name="图片 15" descr="巨剑2">
            <a:extLst>
              <a:ext uri="{FF2B5EF4-FFF2-40B4-BE49-F238E27FC236}">
                <a16:creationId xmlns:a16="http://schemas.microsoft.com/office/drawing/2014/main" id="{D0CA9C45-7049-A540-B496-D0E9895C9D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14811" y="1632129"/>
            <a:ext cx="1527810" cy="2160270"/>
          </a:xfrm>
          <a:prstGeom prst="rect">
            <a:avLst/>
          </a:prstGeom>
        </p:spPr>
      </p:pic>
      <p:pic>
        <p:nvPicPr>
          <p:cNvPr id="17" name="图片 16" descr="巨剑3">
            <a:extLst>
              <a:ext uri="{FF2B5EF4-FFF2-40B4-BE49-F238E27FC236}">
                <a16:creationId xmlns:a16="http://schemas.microsoft.com/office/drawing/2014/main" id="{C2ACD825-595D-9C46-A0AE-D1DF28B95A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011344" y="1632129"/>
            <a:ext cx="1527810" cy="2160270"/>
          </a:xfrm>
          <a:prstGeom prst="rect">
            <a:avLst/>
          </a:prstGeom>
        </p:spPr>
      </p:pic>
      <p:pic>
        <p:nvPicPr>
          <p:cNvPr id="18" name="图片 17" descr="战斧1">
            <a:extLst>
              <a:ext uri="{FF2B5EF4-FFF2-40B4-BE49-F238E27FC236}">
                <a16:creationId xmlns:a16="http://schemas.microsoft.com/office/drawing/2014/main" id="{F131D868-0C21-2E45-BB54-71B51AB3F7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392189" y="4525439"/>
            <a:ext cx="1527810" cy="2160270"/>
          </a:xfrm>
          <a:prstGeom prst="rect">
            <a:avLst/>
          </a:prstGeom>
        </p:spPr>
      </p:pic>
      <p:pic>
        <p:nvPicPr>
          <p:cNvPr id="19" name="图片 18" descr="战斧2">
            <a:extLst>
              <a:ext uri="{FF2B5EF4-FFF2-40B4-BE49-F238E27FC236}">
                <a16:creationId xmlns:a16="http://schemas.microsoft.com/office/drawing/2014/main" id="{B044CD40-3A51-DA4D-BBC2-4773838DB97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260941" y="4525439"/>
            <a:ext cx="1527810" cy="21602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2FE4D95-14D1-0B48-A01A-80BC4E4367A5}"/>
              </a:ext>
            </a:extLst>
          </p:cNvPr>
          <p:cNvSpPr txBox="1"/>
          <p:nvPr/>
        </p:nvSpPr>
        <p:spPr>
          <a:xfrm>
            <a:off x="6566100" y="3947071"/>
            <a:ext cx="497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屠龙之斧</a:t>
            </a:r>
            <a:r>
              <a:rPr lang="en-US" altLang="zh-CN" dirty="0"/>
              <a:t>                   </a:t>
            </a:r>
            <a:r>
              <a:rPr lang="zh-CN" altLang="zh-CN" dirty="0"/>
              <a:t>霸王之斧</a:t>
            </a:r>
            <a:r>
              <a:rPr lang="en-US" altLang="zh-CN" dirty="0"/>
              <a:t>                </a:t>
            </a:r>
            <a:r>
              <a:rPr lang="zh-CN" altLang="zh-CN" dirty="0"/>
              <a:t>复仇之斧</a:t>
            </a:r>
            <a:endParaRPr lang="zh-CN" altLang="en-US" dirty="0"/>
          </a:p>
        </p:txBody>
      </p:sp>
      <p:pic>
        <p:nvPicPr>
          <p:cNvPr id="21" name="图片 20" descr="战斧3">
            <a:extLst>
              <a:ext uri="{FF2B5EF4-FFF2-40B4-BE49-F238E27FC236}">
                <a16:creationId xmlns:a16="http://schemas.microsoft.com/office/drawing/2014/main" id="{5CE608B6-65A8-5144-A423-51DA1EDF859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0069891" y="4525439"/>
            <a:ext cx="1527810" cy="21602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0474E1B-DD79-A546-AB7C-66C81D76E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9606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3552986" y="43812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画面表现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Scenes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986516D-8CC5-7A4A-81F7-807068215310}"/>
              </a:ext>
            </a:extLst>
          </p:cNvPr>
          <p:cNvSpPr txBox="1"/>
          <p:nvPr/>
        </p:nvSpPr>
        <p:spPr>
          <a:xfrm>
            <a:off x="5840849" y="4610126"/>
            <a:ext cx="6104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采用横版卡牌战斗的形式，携带不同的武器将会释放出不同的技能，同时攻击时英雄佩戴的武器将出现在战场上，给敌人致命一击。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CAD33-2005-624B-8323-467FAC175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0" y="4170808"/>
            <a:ext cx="4584679" cy="2292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C7F17F-8266-A44E-A916-C0CC1A411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48" y="1572290"/>
            <a:ext cx="4584679" cy="2292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2F6A6C-46D5-CA4F-9B62-8DAEDD566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0" y="1572290"/>
            <a:ext cx="4584679" cy="2292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EBF2F4-A2F7-234C-AB63-8013CD004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473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862902" y="3986975"/>
            <a:ext cx="5514632" cy="1415325"/>
            <a:chOff x="6170281" y="2999855"/>
            <a:chExt cx="5514632" cy="1415325"/>
          </a:xfrm>
        </p:grpSpPr>
        <p:sp>
          <p:nvSpPr>
            <p:cNvPr id="7" name="文本框 6"/>
            <p:cNvSpPr txBox="1"/>
            <p:nvPr/>
          </p:nvSpPr>
          <p:spPr>
            <a:xfrm>
              <a:off x="6170281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b="1" dirty="0">
                  <a:solidFill>
                    <a:srgbClr val="B5042B"/>
                  </a:solidFill>
                  <a:cs typeface="+mn-ea"/>
                  <a:sym typeface="+mn-lt"/>
                </a:rPr>
                <a:t>经济模型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00261" y="3670207"/>
              <a:ext cx="54846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Play To Earn Model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304418" y="4415180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B2BA26-CFDD-574E-9DE8-BC283082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40" y="366432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320458" y="333481"/>
            <a:ext cx="5572519" cy="784778"/>
            <a:chOff x="1679798" y="438128"/>
            <a:chExt cx="5572519" cy="784778"/>
          </a:xfrm>
        </p:grpSpPr>
        <p:sp>
          <p:nvSpPr>
            <p:cNvPr id="46" name="文本框 45"/>
            <p:cNvSpPr txBox="1"/>
            <p:nvPr/>
          </p:nvSpPr>
          <p:spPr>
            <a:xfrm>
              <a:off x="2675342" y="438128"/>
              <a:ext cx="3581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经济模型</a:t>
              </a: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: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主要设定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79798" y="951998"/>
              <a:ext cx="5572519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Heroes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8BF1FB-5671-2D44-9203-6DBCBBC2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801" y="1893791"/>
            <a:ext cx="3055027" cy="4320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44DD35D-4EC3-BA40-B1DC-413D2AC921DA}"/>
              </a:ext>
            </a:extLst>
          </p:cNvPr>
          <p:cNvSpPr/>
          <p:nvPr/>
        </p:nvSpPr>
        <p:spPr>
          <a:xfrm>
            <a:off x="1563134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PVP</a:t>
            </a:r>
            <a:endParaRPr kumimoji="1" lang="zh-CN" altLang="en-US" sz="36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34E5F45-42AE-B44A-9694-B46686148E2C}"/>
              </a:ext>
            </a:extLst>
          </p:cNvPr>
          <p:cNvSpPr/>
          <p:nvPr/>
        </p:nvSpPr>
        <p:spPr>
          <a:xfrm>
            <a:off x="4475917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/>
              <a:t>PVE</a:t>
            </a:r>
            <a:endParaRPr kumimoji="1" lang="zh-CN" altLang="en-US" sz="36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6B50ED-78AF-D54D-9721-6B92C93B29D4}"/>
              </a:ext>
            </a:extLst>
          </p:cNvPr>
          <p:cNvSpPr/>
          <p:nvPr/>
        </p:nvSpPr>
        <p:spPr>
          <a:xfrm>
            <a:off x="7388700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每日任务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5745667-F576-F949-B6F8-351BC29EDC6A}"/>
              </a:ext>
            </a:extLst>
          </p:cNvPr>
          <p:cNvSpPr/>
          <p:nvPr/>
        </p:nvSpPr>
        <p:spPr>
          <a:xfrm>
            <a:off x="10148905" y="1797977"/>
            <a:ext cx="1755420" cy="1755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极限挑战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D6B95F-1C91-DD4F-A15A-92E26D72E844}"/>
              </a:ext>
            </a:extLst>
          </p:cNvPr>
          <p:cNvSpPr txBox="1"/>
          <p:nvPr/>
        </p:nvSpPr>
        <p:spPr>
          <a:xfrm>
            <a:off x="369870" y="2527443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产出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通涨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0A5F638-22EC-3249-93DD-F90E6C89AE7F}"/>
              </a:ext>
            </a:extLst>
          </p:cNvPr>
          <p:cNvSpPr txBox="1"/>
          <p:nvPr/>
        </p:nvSpPr>
        <p:spPr>
          <a:xfrm>
            <a:off x="287675" y="4940157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回收</a:t>
            </a:r>
            <a:endParaRPr kumimoji="1" lang="en-US" altLang="zh-CN" dirty="0"/>
          </a:p>
          <a:p>
            <a:r>
              <a:rPr kumimoji="1" lang="en-US" altLang="zh-CN" dirty="0"/>
              <a:t>(</a:t>
            </a:r>
            <a:r>
              <a:rPr kumimoji="1" lang="zh-CN" altLang="en-US" dirty="0"/>
              <a:t>通缩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375D3C5-2E00-024A-877E-AC42E1514FE2}"/>
              </a:ext>
            </a:extLst>
          </p:cNvPr>
          <p:cNvSpPr/>
          <p:nvPr/>
        </p:nvSpPr>
        <p:spPr>
          <a:xfrm>
            <a:off x="1462297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购买</a:t>
            </a:r>
            <a:r>
              <a:rPr kumimoji="1" lang="en-US" altLang="zh-CN" sz="2000" dirty="0"/>
              <a:t>NFT</a:t>
            </a:r>
            <a:endParaRPr kumimoji="1" lang="zh-CN" altLang="en-US" sz="2000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5C37F43-38A8-B949-B11C-4997CB2881C4}"/>
              </a:ext>
            </a:extLst>
          </p:cNvPr>
          <p:cNvSpPr/>
          <p:nvPr/>
        </p:nvSpPr>
        <p:spPr>
          <a:xfrm>
            <a:off x="4357833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升级合成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54E2B191-6426-1E49-8572-4D0C28A5210D}"/>
              </a:ext>
            </a:extLst>
          </p:cNvPr>
          <p:cNvSpPr/>
          <p:nvPr/>
        </p:nvSpPr>
        <p:spPr>
          <a:xfrm>
            <a:off x="7253369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质押托管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DC14BF62-4887-4841-A703-5114D4B741FE}"/>
              </a:ext>
            </a:extLst>
          </p:cNvPr>
          <p:cNvSpPr/>
          <p:nvPr/>
        </p:nvSpPr>
        <p:spPr>
          <a:xfrm>
            <a:off x="10148905" y="4477643"/>
            <a:ext cx="1755420" cy="17554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租赁等特色玩法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C5D47F-4DDF-9848-B8A5-40E4D916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" y="0"/>
            <a:ext cx="2228384" cy="1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8262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0DEC718-5A0B-4F6D-87D5-0BF2DE9FA93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包图主题2">
  <a:themeElements>
    <a:clrScheme name="自定义 17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E1126"/>
      </a:accent1>
      <a:accent2>
        <a:srgbClr val="CE1126"/>
      </a:accent2>
      <a:accent3>
        <a:srgbClr val="CE1126"/>
      </a:accent3>
      <a:accent4>
        <a:srgbClr val="CE1126"/>
      </a:accent4>
      <a:accent5>
        <a:srgbClr val="CE1126"/>
      </a:accent5>
      <a:accent6>
        <a:srgbClr val="CE1126"/>
      </a:accent6>
      <a:hlink>
        <a:srgbClr val="0085C3"/>
      </a:hlink>
      <a:folHlink>
        <a:srgbClr val="BFBFBF"/>
      </a:folHlink>
    </a:clrScheme>
    <a:fontScheme name="ugvdzqhk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计划书.potm" id="{28732306-E204-4495-9C47-0395E47C454B}" vid="{51EF089B-A398-411A-88F7-60F19BF5FE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Words>821</Words>
  <Application>Microsoft Macintosh PowerPoint</Application>
  <PresentationFormat>宽屏</PresentationFormat>
  <Paragraphs>164</Paragraphs>
  <Slides>16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等线</vt:lpstr>
      <vt:lpstr>Microsoft YaHei</vt:lpstr>
      <vt:lpstr>Microsoft YaHei</vt:lpstr>
      <vt:lpstr>FontAwesome</vt:lpstr>
      <vt:lpstr>FZHei-B01S</vt:lpstr>
      <vt:lpstr>FZZhengHeiS-R-GB</vt:lpstr>
      <vt:lpstr>Lato</vt:lpstr>
      <vt:lpstr>Arial</vt:lpstr>
      <vt:lpstr>Calibri</vt:lpstr>
      <vt:lpstr>Gill Sans</vt:lpstr>
      <vt:lpstr>Times New Roman</vt:lpstr>
      <vt:lpstr>Wingdings</vt:lpstr>
      <vt:lpstr>包图主题2</vt:lpstr>
      <vt:lpstr>Picture.PicObj.1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jiao robert</cp:lastModifiedBy>
  <cp:revision>149</cp:revision>
  <dcterms:created xsi:type="dcterms:W3CDTF">2017-09-19T03:01:22Z</dcterms:created>
  <dcterms:modified xsi:type="dcterms:W3CDTF">2021-09-15T08:40:28Z</dcterms:modified>
</cp:coreProperties>
</file>